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8"/>
  </p:notesMasterIdLst>
  <p:handoutMasterIdLst>
    <p:handoutMasterId r:id="rId39"/>
  </p:handoutMasterIdLst>
  <p:sldIdLst>
    <p:sldId id="1860" r:id="rId6"/>
    <p:sldId id="1876" r:id="rId7"/>
    <p:sldId id="1880" r:id="rId8"/>
    <p:sldId id="1825" r:id="rId9"/>
    <p:sldId id="1826" r:id="rId10"/>
    <p:sldId id="1970" r:id="rId11"/>
    <p:sldId id="1940" r:id="rId12"/>
    <p:sldId id="1941" r:id="rId13"/>
    <p:sldId id="1942" r:id="rId14"/>
    <p:sldId id="1944" r:id="rId15"/>
    <p:sldId id="1958" r:id="rId16"/>
    <p:sldId id="1945" r:id="rId17"/>
    <p:sldId id="1946" r:id="rId18"/>
    <p:sldId id="1947" r:id="rId19"/>
    <p:sldId id="1950" r:id="rId20"/>
    <p:sldId id="1951" r:id="rId21"/>
    <p:sldId id="1952" r:id="rId22"/>
    <p:sldId id="1953" r:id="rId23"/>
    <p:sldId id="1954" r:id="rId24"/>
    <p:sldId id="1959" r:id="rId25"/>
    <p:sldId id="1960" r:id="rId26"/>
    <p:sldId id="1962" r:id="rId27"/>
    <p:sldId id="1961" r:id="rId28"/>
    <p:sldId id="1963" r:id="rId29"/>
    <p:sldId id="1964" r:id="rId30"/>
    <p:sldId id="1965" r:id="rId31"/>
    <p:sldId id="1966" r:id="rId32"/>
    <p:sldId id="1968" r:id="rId33"/>
    <p:sldId id="1967" r:id="rId34"/>
    <p:sldId id="1969" r:id="rId35"/>
    <p:sldId id="1956" r:id="rId36"/>
    <p:sldId id="1875"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4480" autoAdjust="0"/>
  </p:normalViewPr>
  <p:slideViewPr>
    <p:cSldViewPr snapToGrid="0">
      <p:cViewPr varScale="1">
        <p:scale>
          <a:sx n="56" d="100"/>
          <a:sy n="56" d="100"/>
        </p:scale>
        <p:origin x="1016" y="5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9/7/2021 11:03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9/7/2021 11:03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hackernoon.com/top-8-python-libraries-for-machine-learning-and-artificial-intelligence-y08id3031"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urator.jsc.nasa.gov/lunar/samplecatalog/index.cf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Take a careful look at the sample images for the different rock types shown in this unit. Do you think you could classify a new rock that astronauts recently gathered from the Moon?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9346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Did you notice it can be difficult to classify this rock because it looks </a:t>
            </a:r>
            <a:r>
              <a:rPr lang="en-US" b="0" i="1" dirty="0">
                <a:solidFill>
                  <a:srgbClr val="171717"/>
                </a:solidFill>
                <a:effectLst/>
                <a:latin typeface="Segoe UI" panose="020B0502040204020203" pitchFamily="34" charset="0"/>
              </a:rPr>
              <a:t>both</a:t>
            </a:r>
            <a:r>
              <a:rPr lang="en-US" b="0" i="0" dirty="0">
                <a:solidFill>
                  <a:srgbClr val="171717"/>
                </a:solidFill>
                <a:effectLst/>
                <a:latin typeface="Segoe UI" panose="020B0502040204020203" pitchFamily="34" charset="0"/>
              </a:rPr>
              <a:t> like highland rock and basalt rock?</a:t>
            </a:r>
          </a:p>
          <a:p>
            <a:pPr algn="l"/>
            <a:r>
              <a:rPr lang="en-US" b="0" i="0" dirty="0">
                <a:solidFill>
                  <a:srgbClr val="171717"/>
                </a:solidFill>
                <a:effectLst/>
                <a:latin typeface="Segoe UI" panose="020B0502040204020203" pitchFamily="34" charset="0"/>
              </a:rPr>
              <a:t>This exercise shows how artificial intelligence can assist humans in their research. Computers are great at finding the smaller details that are easily missed by the human eye.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882011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To build an AI model to detect rock types, we need to consider how humans classify things.</a:t>
            </a:r>
          </a:p>
          <a:p>
            <a:pPr algn="l"/>
            <a:r>
              <a:rPr lang="en-US" b="0" i="0" dirty="0">
                <a:solidFill>
                  <a:srgbClr val="171717"/>
                </a:solidFill>
                <a:effectLst/>
                <a:latin typeface="Segoe UI" panose="020B0502040204020203" pitchFamily="34" charset="0"/>
              </a:rPr>
              <a:t>In this section, we'll outline a common thought process that humans follow for examining and classifying data. Later, we'll use these steps to form a model for our computer to do the same tasks.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8901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First, our brain tries to extract patterns from each image. The patterns include the following factors:</a:t>
            </a:r>
          </a:p>
          <a:p>
            <a:pPr algn="l">
              <a:buFont typeface="Arial" panose="020B0604020202020204" pitchFamily="34" charset="0"/>
              <a:buChar char="•"/>
            </a:pPr>
            <a:r>
              <a:rPr lang="en-US" b="0" i="0" dirty="0">
                <a:solidFill>
                  <a:srgbClr val="171717"/>
                </a:solidFill>
                <a:effectLst/>
                <a:latin typeface="Segoe UI" panose="020B0502040204020203" pitchFamily="34" charset="0"/>
              </a:rPr>
              <a:t>Color combinations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Sharp edges</a:t>
            </a:r>
          </a:p>
          <a:p>
            <a:pPr algn="l">
              <a:buFont typeface="Arial" panose="020B0604020202020204" pitchFamily="34" charset="0"/>
              <a:buChar char="•"/>
            </a:pPr>
            <a:r>
              <a:rPr lang="en-US" b="0" i="0" dirty="0">
                <a:solidFill>
                  <a:srgbClr val="171717"/>
                </a:solidFill>
                <a:effectLst/>
                <a:latin typeface="Segoe UI" panose="020B0502040204020203" pitchFamily="34" charset="0"/>
              </a:rPr>
              <a:t>Circular patterns</a:t>
            </a:r>
          </a:p>
          <a:p>
            <a:pPr algn="l">
              <a:buFont typeface="Arial" panose="020B0604020202020204" pitchFamily="34" charset="0"/>
              <a:buChar char="•"/>
            </a:pPr>
            <a:r>
              <a:rPr lang="en-US" b="0" i="0" dirty="0">
                <a:solidFill>
                  <a:srgbClr val="171717"/>
                </a:solidFill>
                <a:effectLst/>
                <a:latin typeface="Segoe UI" panose="020B0502040204020203" pitchFamily="34" charset="0"/>
              </a:rPr>
              <a:t>Texture in the rock's surface</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size of the rock</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size and shape of minerals in the rock</a:t>
            </a:r>
          </a:p>
          <a:p>
            <a:pPr algn="l"/>
            <a:r>
              <a:rPr lang="en-US" b="0" i="0" dirty="0">
                <a:solidFill>
                  <a:srgbClr val="171717"/>
                </a:solidFill>
                <a:effectLst/>
                <a:latin typeface="Segoe UI" panose="020B0502040204020203" pitchFamily="34" charset="0"/>
              </a:rPr>
              <a:t>Our brains subconsciously do all of these visual searches and categorization without our notice. In AI, we refer to these factors as </a:t>
            </a:r>
            <a:r>
              <a:rPr lang="en-US" b="0" i="1" dirty="0">
                <a:solidFill>
                  <a:srgbClr val="171717"/>
                </a:solidFill>
                <a:effectLst/>
                <a:latin typeface="Segoe UI" panose="020B0502040204020203" pitchFamily="34" charset="0"/>
              </a:rPr>
              <a:t>features</a:t>
            </a:r>
            <a:r>
              <a:rPr lang="en-US" b="0" i="0" dirty="0">
                <a:solidFill>
                  <a:srgbClr val="171717"/>
                </a:solidFill>
                <a:effectLst/>
                <a:latin typeface="Segoe UI" panose="020B0502040204020203" pitchFamily="34" charset="0"/>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94985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This image lists some features we can extract from a photo of a motorcycle:</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9/7/2021 11:03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328483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Next, we try to find the relationships between the features and the type of rock that's shown in a photo of a rock.</a:t>
            </a:r>
          </a:p>
          <a:p>
            <a:pPr algn="l"/>
            <a:r>
              <a:rPr lang="en-US" b="0" i="0" dirty="0">
                <a:solidFill>
                  <a:srgbClr val="171717"/>
                </a:solidFill>
                <a:effectLst/>
                <a:latin typeface="Segoe UI" panose="020B0502040204020203" pitchFamily="34" charset="0"/>
              </a:rPr>
              <a:t>In this step, our brain tries to separate or collate the characteristics and features of each type of rock. Because of the associations we make, we come up with some rules. We determine that lighter rocks usually are highland rocks and that the texture of basalt rocks is more jagged. These associations and the links between them are demonstrated in the following image: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87030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Last, we try to use these relationships between known items to determine how to classify a new item. Given a new rock image to consider, our brains extract its characteristics. Then, our brain uses the associations we already made to determine what type of rock it 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78347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job of the AI scientist in creating an AI model is to </a:t>
            </a:r>
            <a:r>
              <a:rPr lang="en-US" b="0" i="1" dirty="0">
                <a:solidFill>
                  <a:srgbClr val="171717"/>
                </a:solidFill>
                <a:effectLst/>
                <a:latin typeface="Segoe UI" panose="020B0502040204020203" pitchFamily="34" charset="0"/>
              </a:rPr>
              <a:t>teach</a:t>
            </a:r>
            <a:r>
              <a:rPr lang="en-US" b="0" i="0" dirty="0">
                <a:solidFill>
                  <a:srgbClr val="171717"/>
                </a:solidFill>
                <a:effectLst/>
                <a:latin typeface="Segoe UI" panose="020B0502040204020203" pitchFamily="34" charset="0"/>
              </a:rPr>
              <a:t> the computer how to accomplish the goal. For space rock research, the goal is 100% accuracy in the classification system. 100% seems impossible to humans. But, when scientists integrate computers and AI with their other research techniques, the goal comes within reach.</a:t>
            </a:r>
          </a:p>
          <a:p>
            <a:pPr algn="l"/>
            <a:r>
              <a:rPr lang="en-US" b="0" i="0" dirty="0">
                <a:solidFill>
                  <a:srgbClr val="171717"/>
                </a:solidFill>
                <a:effectLst/>
                <a:latin typeface="Segoe UI" panose="020B0502040204020203" pitchFamily="34" charset="0"/>
              </a:rPr>
              <a:t>An AI model often implements the same or similar steps from the human process to achieve the goal. The scientist </a:t>
            </a:r>
            <a:r>
              <a:rPr lang="en-US" b="0" i="1" dirty="0">
                <a:solidFill>
                  <a:srgbClr val="171717"/>
                </a:solidFill>
                <a:effectLst/>
                <a:latin typeface="Segoe UI" panose="020B0502040204020203" pitchFamily="34" charset="0"/>
              </a:rPr>
              <a:t>teaches</a:t>
            </a:r>
            <a:r>
              <a:rPr lang="en-US" b="0" i="0" dirty="0">
                <a:solidFill>
                  <a:srgbClr val="171717"/>
                </a:solidFill>
                <a:effectLst/>
                <a:latin typeface="Segoe UI" panose="020B0502040204020203" pitchFamily="34" charset="0"/>
              </a:rPr>
              <a:t> by creating the model. The computer </a:t>
            </a:r>
            <a:r>
              <a:rPr lang="en-US" b="0" i="1" dirty="0">
                <a:solidFill>
                  <a:srgbClr val="171717"/>
                </a:solidFill>
                <a:effectLst/>
                <a:latin typeface="Segoe UI" panose="020B0502040204020203" pitchFamily="34" charset="0"/>
              </a:rPr>
              <a:t>learns</a:t>
            </a:r>
            <a:r>
              <a:rPr lang="en-US" b="0" i="0" dirty="0">
                <a:solidFill>
                  <a:srgbClr val="171717"/>
                </a:solidFill>
                <a:effectLst/>
                <a:latin typeface="Segoe UI" panose="020B0502040204020203" pitchFamily="34" charset="0"/>
              </a:rPr>
              <a:t> by repeating the model process. Each iteration of the model yields more data. The more data that's gathered and analyzed, the more accurate the computer can predict.</a:t>
            </a:r>
          </a:p>
          <a:p>
            <a:pPr algn="l"/>
            <a:r>
              <a:rPr lang="en-US" b="0" i="0" dirty="0">
                <a:solidFill>
                  <a:srgbClr val="171717"/>
                </a:solidFill>
                <a:effectLst/>
                <a:latin typeface="Segoe UI" panose="020B0502040204020203" pitchFamily="34" charset="0"/>
              </a:rPr>
              <a:t>For our AI model, we'll start with the human steps for examining and classifying rocks. We'll teach the computer to follow these steps. After the computer runs the model and generates analysis data, it can accurately predict the rock type from new data.</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39178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Step 0: Get data</a:t>
            </a:r>
          </a:p>
          <a:p>
            <a:pPr algn="l"/>
            <a:r>
              <a:rPr lang="en-US" b="0" i="0" dirty="0">
                <a:solidFill>
                  <a:srgbClr val="171717"/>
                </a:solidFill>
                <a:effectLst/>
                <a:latin typeface="Segoe UI" panose="020B0502040204020203" pitchFamily="34" charset="0"/>
              </a:rPr>
              <a:t>A preparatory step is to import image data. We also need to get the libraries to help process the data on the computer tat we'll train. The computer transforms the images into matrixes of numbers so the images are in a format the computer can read.</a:t>
            </a:r>
          </a:p>
          <a:p>
            <a:pPr algn="l"/>
            <a:r>
              <a:rPr lang="en-US" b="1" i="0" dirty="0">
                <a:solidFill>
                  <a:srgbClr val="171717"/>
                </a:solidFill>
                <a:effectLst/>
                <a:latin typeface="Segoe UI" panose="020B0502040204020203" pitchFamily="34" charset="0"/>
              </a:rPr>
              <a:t>Step 1: Extract features</a:t>
            </a:r>
          </a:p>
          <a:p>
            <a:pPr algn="l"/>
            <a:r>
              <a:rPr lang="en-US" b="0" i="0" dirty="0">
                <a:solidFill>
                  <a:srgbClr val="171717"/>
                </a:solidFill>
                <a:effectLst/>
                <a:latin typeface="Segoe UI" panose="020B0502040204020203" pitchFamily="34" charset="0"/>
              </a:rPr>
              <a:t>From the rock photos (data) that we provide, the computer extracts features like texture, size, color, and edges. Scientists use intuition and experience to specify the features to look for.</a:t>
            </a:r>
          </a:p>
          <a:p>
            <a:pPr algn="l"/>
            <a:r>
              <a:rPr lang="en-US" b="1" i="0" dirty="0">
                <a:solidFill>
                  <a:srgbClr val="171717"/>
                </a:solidFill>
                <a:effectLst/>
                <a:latin typeface="Segoe UI" panose="020B0502040204020203" pitchFamily="34" charset="0"/>
              </a:rPr>
              <a:t>Step 2: Find associations</a:t>
            </a:r>
          </a:p>
          <a:p>
            <a:pPr algn="l"/>
            <a:r>
              <a:rPr lang="en-US" b="0" i="0" dirty="0">
                <a:solidFill>
                  <a:srgbClr val="171717"/>
                </a:solidFill>
                <a:effectLst/>
                <a:latin typeface="Segoe UI" panose="020B0502040204020203" pitchFamily="34" charset="0"/>
              </a:rPr>
              <a:t>The computer makes associations between image features and types of rock. Computers can be better than humans at the task of detecting minute details because there are so many associations to make.</a:t>
            </a:r>
          </a:p>
          <a:p>
            <a:pPr algn="l"/>
            <a:r>
              <a:rPr lang="en-US" b="0" i="0" dirty="0">
                <a:solidFill>
                  <a:srgbClr val="171717"/>
                </a:solidFill>
                <a:effectLst/>
                <a:latin typeface="Segoe UI" panose="020B0502040204020203" pitchFamily="34" charset="0"/>
              </a:rPr>
              <a:t>The computer builds a network that can keep track of millions of associations.</a:t>
            </a:r>
          </a:p>
          <a:p>
            <a:pPr algn="l"/>
            <a:r>
              <a:rPr lang="en-US" b="1" i="0" dirty="0">
                <a:solidFill>
                  <a:srgbClr val="171717"/>
                </a:solidFill>
                <a:effectLst/>
                <a:latin typeface="Segoe UI" panose="020B0502040204020203" pitchFamily="34" charset="0"/>
              </a:rPr>
              <a:t>Step 3: Predict types</a:t>
            </a:r>
          </a:p>
          <a:p>
            <a:pPr algn="l"/>
            <a:r>
              <a:rPr lang="en-US" b="0" i="0" dirty="0">
                <a:solidFill>
                  <a:srgbClr val="171717"/>
                </a:solidFill>
                <a:effectLst/>
                <a:latin typeface="Segoe UI" panose="020B0502040204020203" pitchFamily="34" charset="0"/>
              </a:rPr>
              <a:t>The computer extracts defined rock features from a new photo. It uses associations between existing data and data from the new photo to predict the rock type.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95378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Later in this learning path, we'll use three Python libraries: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Matplotlib</a:t>
            </a:r>
          </a:p>
          <a:p>
            <a:pPr algn="l">
              <a:buFont typeface="Arial" panose="020B0604020202020204" pitchFamily="34" charset="0"/>
              <a:buChar char="•"/>
            </a:pPr>
            <a:r>
              <a:rPr lang="en-US" b="0" i="0" dirty="0">
                <a:solidFill>
                  <a:srgbClr val="171717"/>
                </a:solidFill>
                <a:effectLst/>
                <a:latin typeface="Segoe UI" panose="020B0502040204020203" pitchFamily="34" charset="0"/>
              </a:rPr>
              <a:t>NumPy</a:t>
            </a:r>
          </a:p>
          <a:p>
            <a:pPr algn="l">
              <a:buFont typeface="Arial" panose="020B0604020202020204" pitchFamily="34" charset="0"/>
              <a:buChar char="•"/>
            </a:pPr>
            <a:r>
              <a:rPr lang="en-US" b="0" i="0" dirty="0" err="1">
                <a:solidFill>
                  <a:srgbClr val="171717"/>
                </a:solidFill>
                <a:effectLst/>
                <a:latin typeface="Segoe UI" panose="020B0502040204020203" pitchFamily="34" charset="0"/>
              </a:rPr>
              <a:t>PyTorch</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libraries are free and are commonly used in real-life AI projects.</a:t>
            </a:r>
          </a:p>
          <a:p>
            <a:endParaRPr lang="en-US" dirty="0"/>
          </a:p>
          <a:p>
            <a:pPr algn="l"/>
            <a:r>
              <a:rPr lang="en-US" b="1" i="0" dirty="0">
                <a:solidFill>
                  <a:srgbClr val="171717"/>
                </a:solidFill>
                <a:effectLst/>
                <a:latin typeface="Segoe UI" panose="020B0502040204020203" pitchFamily="34" charset="0"/>
              </a:rPr>
              <a:t>Matplotlib</a:t>
            </a:r>
          </a:p>
          <a:p>
            <a:pPr algn="l"/>
            <a:r>
              <a:rPr lang="en-US" b="0" i="0" dirty="0">
                <a:solidFill>
                  <a:srgbClr val="171717"/>
                </a:solidFill>
                <a:effectLst/>
                <a:latin typeface="Segoe UI" panose="020B0502040204020203" pitchFamily="34" charset="0"/>
              </a:rPr>
              <a:t>The Matplotlib library is primarily used to visualize data in Python. You can use Matplotlib to create static, animated, and interactive visualizations in Python. Matplotlib is useful for displaying your data in a more visual way.</a:t>
            </a:r>
          </a:p>
          <a:p>
            <a:pPr algn="l"/>
            <a:r>
              <a:rPr lang="en-US" b="1" i="0" dirty="0">
                <a:solidFill>
                  <a:srgbClr val="171717"/>
                </a:solidFill>
                <a:effectLst/>
                <a:latin typeface="Segoe UI" panose="020B0502040204020203" pitchFamily="34" charset="0"/>
              </a:rPr>
              <a:t>NumPy</a:t>
            </a:r>
          </a:p>
          <a:p>
            <a:pPr algn="l"/>
            <a:r>
              <a:rPr lang="en-US" b="0" i="0" dirty="0">
                <a:solidFill>
                  <a:srgbClr val="171717"/>
                </a:solidFill>
                <a:effectLst/>
                <a:latin typeface="Segoe UI" panose="020B0502040204020203" pitchFamily="34" charset="0"/>
              </a:rPr>
              <a:t>The NumPy library, short for </a:t>
            </a:r>
            <a:r>
              <a:rPr lang="en-US" b="0" i="1" dirty="0">
                <a:solidFill>
                  <a:srgbClr val="171717"/>
                </a:solidFill>
                <a:effectLst/>
                <a:latin typeface="Segoe UI" panose="020B0502040204020203" pitchFamily="34" charset="0"/>
              </a:rPr>
              <a:t>Numerical Python</a:t>
            </a:r>
            <a:r>
              <a:rPr lang="en-US" b="0" i="0" dirty="0">
                <a:solidFill>
                  <a:srgbClr val="171717"/>
                </a:solidFill>
                <a:effectLst/>
                <a:latin typeface="Segoe UI" panose="020B0502040204020203" pitchFamily="34" charset="0"/>
              </a:rPr>
              <a:t>, is a popular option that's used to organize and store data in Python. You can use NumPy to create structures to hold sets of data called </a:t>
            </a:r>
            <a:r>
              <a:rPr lang="en-US" b="0" i="1" dirty="0">
                <a:solidFill>
                  <a:srgbClr val="171717"/>
                </a:solidFill>
                <a:effectLst/>
                <a:latin typeface="Segoe UI" panose="020B0502040204020203" pitchFamily="34" charset="0"/>
              </a:rPr>
              <a:t>arrays</a:t>
            </a:r>
            <a:r>
              <a:rPr lang="en-US" b="0" i="0" dirty="0">
                <a:solidFill>
                  <a:srgbClr val="171717"/>
                </a:solidFill>
                <a:effectLst/>
                <a:latin typeface="Segoe UI" panose="020B0502040204020203" pitchFamily="34" charset="0"/>
              </a:rPr>
              <a:t>. Like lists, arrays store many types of data. NumPy has many functions that are helpful for manipulating data in arrays.</a:t>
            </a:r>
          </a:p>
          <a:p>
            <a:pPr algn="l"/>
            <a:r>
              <a:rPr lang="en-US" b="1" i="0" dirty="0" err="1">
                <a:solidFill>
                  <a:srgbClr val="171717"/>
                </a:solidFill>
                <a:effectLst/>
                <a:latin typeface="Segoe UI" panose="020B0502040204020203" pitchFamily="34" charset="0"/>
              </a:rPr>
              <a:t>PyTorch</a:t>
            </a:r>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PyTorch</a:t>
            </a:r>
            <a:r>
              <a:rPr lang="en-US" b="0" i="0" dirty="0">
                <a:solidFill>
                  <a:srgbClr val="171717"/>
                </a:solidFill>
                <a:effectLst/>
                <a:latin typeface="Segoe UI" panose="020B0502040204020203" pitchFamily="34" charset="0"/>
              </a:rPr>
              <a:t> library is a machine-learning library. It has many built-in functions to help accelerate building projects. </a:t>
            </a:r>
            <a:r>
              <a:rPr lang="en-US" b="0" i="0" dirty="0" err="1">
                <a:solidFill>
                  <a:srgbClr val="171717"/>
                </a:solidFill>
                <a:effectLst/>
                <a:latin typeface="Segoe UI" panose="020B0502040204020203" pitchFamily="34" charset="0"/>
              </a:rPr>
              <a:t>PyTorch</a:t>
            </a:r>
            <a:r>
              <a:rPr lang="en-US" b="0" i="0" dirty="0">
                <a:solidFill>
                  <a:srgbClr val="171717"/>
                </a:solidFill>
                <a:effectLst/>
                <a:latin typeface="Segoe UI" panose="020B0502040204020203" pitchFamily="34" charset="0"/>
              </a:rPr>
              <a:t> primarily is used to modify data in an existing machine-learning program.</a:t>
            </a:r>
          </a:p>
          <a:p>
            <a:pPr algn="l"/>
            <a:r>
              <a:rPr lang="en-US" b="1" i="0" dirty="0">
                <a:solidFill>
                  <a:srgbClr val="171717"/>
                </a:solidFill>
                <a:effectLst/>
                <a:latin typeface="Segoe UI" panose="020B0502040204020203" pitchFamily="34" charset="0"/>
              </a:rPr>
              <a:t>Other libraries</a:t>
            </a:r>
          </a:p>
          <a:p>
            <a:pPr algn="l"/>
            <a:r>
              <a:rPr lang="en-US" b="0" i="0" dirty="0">
                <a:solidFill>
                  <a:srgbClr val="171717"/>
                </a:solidFill>
                <a:effectLst/>
                <a:latin typeface="Segoe UI" panose="020B0502040204020203" pitchFamily="34" charset="0"/>
              </a:rPr>
              <a:t>There are many other libraries that you can use to create an AI model. To learn about other common AI libraries and what they do, see </a:t>
            </a:r>
            <a:r>
              <a:rPr lang="en-US" b="0" i="0" u="none" strike="noStrike" dirty="0">
                <a:solidFill>
                  <a:srgbClr val="171717"/>
                </a:solidFill>
                <a:effectLst/>
                <a:latin typeface="Segoe UI" panose="020B0502040204020203" pitchFamily="34" charset="0"/>
                <a:hlinkClick r:id="rId3"/>
              </a:rPr>
              <a:t>Top 8 Python libraries for machine learning and artificial intelligence</a:t>
            </a:r>
            <a:r>
              <a:rPr lang="en-US" b="0" i="0" dirty="0">
                <a:solidFill>
                  <a:srgbClr val="171717"/>
                </a:solidFill>
                <a:effectLst/>
                <a:latin typeface="Segoe UI" panose="020B0502040204020203" pitchFamily="34" charset="0"/>
              </a:rPr>
              <a:t>.</a:t>
            </a:r>
          </a:p>
          <a:p>
            <a:br>
              <a:rPr lang="en-US" dirty="0"/>
            </a:b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4808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800" b="0" i="0" dirty="0">
                <a:solidFill>
                  <a:srgbClr val="171717"/>
                </a:solidFill>
                <a:effectLst/>
                <a:latin typeface="Segoe UI" panose="020B0502040204020203" pitchFamily="34" charset="0"/>
              </a:rPr>
              <a:t>You're a geologist working for NASA. Your job is to let the astronauts know which rocks to pick up on their trip to the Moon. (You would go to the Moon to pick them out yourself, but you have a fear of heights). Because astronauts have many other things to learn, teaching them about different space rocks isn't practical. Instead, you decide to create an artificial intelligence (AI) program that the astronauts can use to take a photo of a rock and find out what type of rock it is. Providing an AI program for astronauts helps ensure that you get enough samples of every type of rock you need.</a:t>
            </a:r>
          </a:p>
          <a:p>
            <a:pPr algn="l"/>
            <a:r>
              <a:rPr lang="en-US" sz="8800" b="0" i="0" dirty="0">
                <a:solidFill>
                  <a:srgbClr val="171717"/>
                </a:solidFill>
                <a:effectLst/>
                <a:latin typeface="Segoe UI" panose="020B0502040204020203" pitchFamily="34" charset="0"/>
              </a:rPr>
              <a:t>In this Microsoft Learn module, you'll learn what AI is, and you'll use some libraries that will help you create a program that classifies rocks. The final project uses Visual Studio Code, Python, and </a:t>
            </a:r>
            <a:r>
              <a:rPr lang="en-US" sz="8800" b="0" i="0" dirty="0" err="1">
                <a:solidFill>
                  <a:srgbClr val="171717"/>
                </a:solidFill>
                <a:effectLst/>
                <a:latin typeface="Segoe UI" panose="020B0502040204020203" pitchFamily="34" charset="0"/>
              </a:rPr>
              <a:t>Jupyter</a:t>
            </a:r>
            <a:r>
              <a:rPr lang="en-US" sz="8800" b="0" i="0" dirty="0">
                <a:solidFill>
                  <a:srgbClr val="171717"/>
                </a:solidFill>
                <a:effectLst/>
                <a:latin typeface="Segoe UI" panose="020B0502040204020203" pitchFamily="34" charset="0"/>
              </a:rPr>
              <a:t> Notebook to create an AI model that can identify the type of a rock in an image.</a:t>
            </a:r>
          </a:p>
          <a:p>
            <a:pPr algn="l"/>
            <a:r>
              <a:rPr lang="en-US" sz="8800" b="0" i="0" dirty="0">
                <a:solidFill>
                  <a:srgbClr val="171717"/>
                </a:solidFill>
                <a:effectLst/>
                <a:latin typeface="Segoe UI" panose="020B0502040204020203" pitchFamily="34" charset="0"/>
              </a:rPr>
              <a:t>The data is provided by NASA. Explore more interesting photos in NASA's </a:t>
            </a:r>
            <a:r>
              <a:rPr lang="en-US" sz="8800" b="0" i="0" u="none" strike="noStrike" dirty="0">
                <a:solidFill>
                  <a:srgbClr val="171717"/>
                </a:solidFill>
                <a:effectLst/>
                <a:latin typeface="Segoe UI" panose="020B0502040204020203" pitchFamily="34" charset="0"/>
                <a:hlinkClick r:id="rId3"/>
              </a:rPr>
              <a:t>sample collection</a:t>
            </a:r>
            <a:r>
              <a:rPr lang="en-US" sz="8800" b="0" i="0" dirty="0">
                <a:solidFill>
                  <a:srgbClr val="171717"/>
                </a:solidFill>
                <a:effectLst/>
                <a:latin typeface="Segoe UI" panose="020B0502040204020203" pitchFamily="34" charset="0"/>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2057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this section, we'll install the libraries that you'll need to build your AI model as we continue in the learning path. We'll use Anaconda to complete the downloads. Anaconda is a distribution of the Python and R programming languages. It includes libraries for development in scientific computing like data science, machine learning, predictive analysis, and more.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5572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Follow these steps to download and install Anaconda.</a:t>
            </a:r>
          </a:p>
          <a:p>
            <a:pPr algn="l">
              <a:buFont typeface="+mj-lt"/>
              <a:buAutoNum type="arabicPeriod"/>
            </a:pPr>
            <a:r>
              <a:rPr lang="en-US" b="0" i="0" dirty="0">
                <a:solidFill>
                  <a:srgbClr val="171717"/>
                </a:solidFill>
                <a:effectLst/>
                <a:latin typeface="Segoe UI" panose="020B0502040204020203" pitchFamily="34" charset="0"/>
              </a:rPr>
              <a:t>Go to the </a:t>
            </a:r>
            <a:r>
              <a:rPr lang="en-US" b="0" i="0" u="none" strike="noStrike" dirty="0">
                <a:solidFill>
                  <a:srgbClr val="171717"/>
                </a:solidFill>
                <a:effectLst/>
                <a:latin typeface="Segoe UI" panose="020B0502040204020203" pitchFamily="34" charset="0"/>
                <a:hlinkClick r:id="rId3"/>
              </a:rPr>
              <a:t>Anaconda download page</a:t>
            </a:r>
            <a:r>
              <a:rPr lang="en-US" b="0" i="0" dirty="0">
                <a:solidFill>
                  <a:srgbClr val="171717"/>
                </a:solidFill>
                <a:effectLst/>
                <a:latin typeface="Segoe UI" panose="020B0502040204020203" pitchFamily="34" charset="0"/>
              </a:rPr>
              <a:t> to install Anaconda.</a:t>
            </a:r>
          </a:p>
          <a:p>
            <a:pPr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Download</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In the list of download links, select the link that corresponds to your computer operating system.</a:t>
            </a:r>
          </a:p>
          <a:p>
            <a:pPr algn="l">
              <a:buFont typeface="+mj-lt"/>
              <a:buNone/>
            </a:pPr>
            <a:r>
              <a:rPr lang="en-US" b="0" i="0" dirty="0">
                <a:solidFill>
                  <a:srgbClr val="171717"/>
                </a:solidFill>
                <a:effectLst/>
                <a:latin typeface="Segoe UI" panose="020B0502040204020203" pitchFamily="34" charset="0"/>
              </a:rPr>
              <a:t>   Wait for the download to finish.</a:t>
            </a:r>
          </a:p>
          <a:p>
            <a:pPr algn="l">
              <a:buFont typeface="+mj-lt"/>
              <a:buNone/>
            </a:pPr>
            <a:r>
              <a:rPr lang="en-US" b="0" i="0" dirty="0">
                <a:solidFill>
                  <a:srgbClr val="171717"/>
                </a:solidFill>
                <a:effectLst/>
                <a:latin typeface="Segoe UI" panose="020B0502040204020203" pitchFamily="34" charset="0"/>
              </a:rPr>
              <a:t>4. To start the installation, select the executable file in the lower-left corner of your browser. (You can also open the download folder and run the executable from that location.)</a:t>
            </a:r>
          </a:p>
          <a:p>
            <a:pPr algn="l">
              <a:buFont typeface="+mj-lt"/>
              <a:buNone/>
            </a:pPr>
            <a:r>
              <a:rPr lang="en-US" b="0" i="0" dirty="0">
                <a:solidFill>
                  <a:srgbClr val="171717"/>
                </a:solidFill>
                <a:effectLst/>
                <a:latin typeface="Segoe UI" panose="020B0502040204020203" pitchFamily="34" charset="0"/>
              </a:rPr>
              <a:t>5. Complete the steps to install Anaconda on your computer.</a:t>
            </a:r>
          </a:p>
          <a:p>
            <a:pPr algn="l"/>
            <a:r>
              <a:rPr lang="en-US" b="0" i="0" dirty="0">
                <a:solidFill>
                  <a:srgbClr val="171717"/>
                </a:solidFill>
                <a:effectLst/>
                <a:latin typeface="Segoe UI" panose="020B0502040204020203" pitchFamily="34" charset="0"/>
              </a:rPr>
              <a:t>After installation completes, the application is available on your computer:</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you're using Windows, run the </a:t>
            </a:r>
            <a:r>
              <a:rPr lang="en-US" b="1" i="0" dirty="0">
                <a:solidFill>
                  <a:srgbClr val="171717"/>
                </a:solidFill>
                <a:effectLst/>
                <a:latin typeface="Segoe UI" panose="020B0502040204020203" pitchFamily="34" charset="0"/>
              </a:rPr>
              <a:t>Anaconda prompt</a:t>
            </a:r>
            <a:r>
              <a:rPr lang="en-US" b="0" i="0" dirty="0">
                <a:solidFill>
                  <a:srgbClr val="171717"/>
                </a:solidFill>
                <a:effectLst/>
                <a:latin typeface="Segoe UI" panose="020B0502040204020203" pitchFamily="34" charset="0"/>
              </a:rPr>
              <a:t> from the </a:t>
            </a:r>
            <a:r>
              <a:rPr lang="en-US" b="1" i="0" dirty="0">
                <a:solidFill>
                  <a:srgbClr val="171717"/>
                </a:solidFill>
                <a:effectLst/>
                <a:latin typeface="Segoe UI" panose="020B0502040204020203" pitchFamily="34" charset="0"/>
              </a:rPr>
              <a:t>Start</a:t>
            </a:r>
            <a:r>
              <a:rPr lang="en-US" b="0" i="0" dirty="0">
                <a:solidFill>
                  <a:srgbClr val="171717"/>
                </a:solidFill>
                <a:effectLst/>
                <a:latin typeface="Segoe UI" panose="020B0502040204020203" pitchFamily="34" charset="0"/>
              </a:rPr>
              <a:t> menu.</a:t>
            </a:r>
          </a:p>
          <a:p>
            <a:pPr algn="l">
              <a:buFont typeface="Arial" panose="020B0604020202020204" pitchFamily="34" charset="0"/>
              <a:buChar char="•"/>
            </a:pPr>
            <a:r>
              <a:rPr lang="en-US" b="0" i="0" dirty="0">
                <a:solidFill>
                  <a:srgbClr val="171717"/>
                </a:solidFill>
                <a:effectLst/>
                <a:latin typeface="Segoe UI" panose="020B0502040204020203" pitchFamily="34" charset="0"/>
              </a:rPr>
              <a:t>On a Mac, run the </a:t>
            </a:r>
            <a:r>
              <a:rPr lang="en-US" b="1" i="0" dirty="0">
                <a:solidFill>
                  <a:srgbClr val="171717"/>
                </a:solidFill>
                <a:effectLst/>
                <a:latin typeface="Segoe UI" panose="020B0502040204020203" pitchFamily="34" charset="0"/>
              </a:rPr>
              <a:t>Anaconda prompt</a:t>
            </a:r>
            <a:r>
              <a:rPr lang="en-US" b="0" i="0" dirty="0">
                <a:solidFill>
                  <a:srgbClr val="171717"/>
                </a:solidFill>
                <a:effectLst/>
                <a:latin typeface="Segoe UI" panose="020B0502040204020203" pitchFamily="34" charset="0"/>
              </a:rPr>
              <a:t> in your computer Terminal.</a:t>
            </a:r>
          </a:p>
          <a:p>
            <a:pPr algn="l">
              <a:buFont typeface="+mj-lt"/>
              <a:buNone/>
            </a:pP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33952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this section, we'll install the libraries that you'll need to build your AI model as we continue in the learning path. We'll use Anaconda to complete the downloads. Anaconda is a distribution of the Python and R programming languages. It includes libraries for development in scientific computing like data science, machine learning, predictive analysis, and more.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36636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Follow these steps to create the environment:</a:t>
            </a:r>
          </a:p>
          <a:p>
            <a:pPr algn="l">
              <a:buFont typeface="+mj-lt"/>
              <a:buAutoNum type="arabicPeriod"/>
            </a:pPr>
            <a:r>
              <a:rPr lang="en-US" b="0" i="0" dirty="0">
                <a:solidFill>
                  <a:srgbClr val="171717"/>
                </a:solidFill>
                <a:effectLst/>
                <a:latin typeface="Segoe UI" panose="020B0502040204020203" pitchFamily="34" charset="0"/>
              </a:rPr>
              <a:t>At the Anaconda prompt, run the </a:t>
            </a:r>
            <a:r>
              <a:rPr lang="en-US" b="0" i="0" dirty="0" err="1">
                <a:solidFill>
                  <a:srgbClr val="171717"/>
                </a:solidFill>
                <a:effectLst/>
                <a:latin typeface="Segoe UI" panose="020B0502040204020203" pitchFamily="34" charset="0"/>
              </a:rPr>
              <a:t>conda</a:t>
            </a:r>
            <a:r>
              <a:rPr lang="en-US" b="0" i="0" dirty="0">
                <a:solidFill>
                  <a:srgbClr val="171717"/>
                </a:solidFill>
                <a:effectLst/>
                <a:latin typeface="Segoe UI" panose="020B0502040204020203" pitchFamily="34" charset="0"/>
              </a:rPr>
              <a:t> create command to start the Anaconda environment:</a:t>
            </a:r>
          </a:p>
          <a:p>
            <a:pPr algn="l">
              <a:buFont typeface="+mj-lt"/>
              <a:buAutoNum type="arabicPeriod"/>
            </a:pPr>
            <a:r>
              <a:rPr lang="en-US" b="0" i="0" dirty="0" err="1">
                <a:solidFill>
                  <a:srgbClr val="171717"/>
                </a:solidFill>
                <a:effectLst/>
                <a:latin typeface="Segoe UI" panose="020B0502040204020203" pitchFamily="34" charset="0"/>
              </a:rPr>
              <a:t>ConsoleCopy</a:t>
            </a:r>
            <a:endParaRPr lang="en-US" b="0" i="0" dirty="0">
              <a:solidFill>
                <a:srgbClr val="171717"/>
              </a:solidFill>
              <a:effectLst/>
              <a:latin typeface="Segoe UI" panose="020B0502040204020203" pitchFamily="34" charset="0"/>
            </a:endParaRPr>
          </a:p>
          <a:p>
            <a:pPr algn="l">
              <a:buFont typeface="+mj-lt"/>
              <a:buAutoNum type="arabicPeriod"/>
            </a:pPr>
            <a:r>
              <a:rPr lang="en-US" b="0" i="0" dirty="0" err="1">
                <a:solidFill>
                  <a:srgbClr val="171717"/>
                </a:solidFill>
                <a:effectLst/>
                <a:latin typeface="Segoe UI" panose="020B0502040204020203" pitchFamily="34" charset="0"/>
              </a:rPr>
              <a:t>conda</a:t>
            </a:r>
            <a:r>
              <a:rPr lang="en-US" b="0" i="0" dirty="0">
                <a:solidFill>
                  <a:srgbClr val="171717"/>
                </a:solidFill>
                <a:effectLst/>
                <a:latin typeface="Segoe UI" panose="020B0502040204020203" pitchFamily="34" charset="0"/>
              </a:rPr>
              <a:t> create -n </a:t>
            </a:r>
            <a:r>
              <a:rPr lang="en-US" b="0" i="0" dirty="0" err="1">
                <a:solidFill>
                  <a:srgbClr val="171717"/>
                </a:solidFill>
                <a:effectLst/>
                <a:latin typeface="Segoe UI" panose="020B0502040204020203" pitchFamily="34" charset="0"/>
              </a:rPr>
              <a:t>myenv</a:t>
            </a:r>
            <a:r>
              <a:rPr lang="en-US" b="0" i="0" dirty="0">
                <a:solidFill>
                  <a:srgbClr val="171717"/>
                </a:solidFill>
                <a:effectLst/>
                <a:latin typeface="Segoe UI" panose="020B0502040204020203" pitchFamily="34" charset="0"/>
              </a:rPr>
              <a:t> python=3.7 pandas </a:t>
            </a:r>
            <a:r>
              <a:rPr lang="en-US" b="0"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seaborn scikit-learn </a:t>
            </a:r>
            <a:r>
              <a:rPr lang="en-US" b="0" i="0" dirty="0" err="1">
                <a:solidFill>
                  <a:srgbClr val="171717"/>
                </a:solidFill>
                <a:effectLst/>
                <a:latin typeface="Segoe UI" panose="020B0502040204020203" pitchFamily="34" charset="0"/>
              </a:rPr>
              <a:t>keras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pytorch</a:t>
            </a:r>
            <a:r>
              <a:rPr lang="en-US" b="0" i="0" dirty="0">
                <a:solidFill>
                  <a:srgbClr val="171717"/>
                </a:solidFill>
                <a:effectLst/>
                <a:latin typeface="Segoe UI" panose="020B0502040204020203" pitchFamily="34" charset="0"/>
              </a:rPr>
              <a:t> pillow This command uses Anaconda to install all the libraries that we need for our model. In this command, we're also downloading a few other libraries that are good for data science. You might find these libraries useful for future development.</a:t>
            </a:r>
          </a:p>
          <a:p>
            <a:pPr algn="l">
              <a:buFont typeface="+mj-lt"/>
              <a:buAutoNum type="arabicPeriod"/>
            </a:pPr>
            <a:r>
              <a:rPr lang="en-US" b="0" i="0" dirty="0">
                <a:solidFill>
                  <a:srgbClr val="171717"/>
                </a:solidFill>
                <a:effectLst/>
                <a:latin typeface="Segoe UI" panose="020B0502040204020203" pitchFamily="34" charset="0"/>
              </a:rPr>
              <a:t>When you're prompted to install the packages, enter </a:t>
            </a:r>
            <a:r>
              <a:rPr lang="en-US" b="1" i="0" dirty="0">
                <a:solidFill>
                  <a:srgbClr val="171717"/>
                </a:solidFill>
                <a:effectLst/>
                <a:latin typeface="Segoe UI" panose="020B0502040204020203" pitchFamily="34" charset="0"/>
              </a:rPr>
              <a:t>Y</a:t>
            </a:r>
            <a:r>
              <a:rPr lang="en-US" b="0" i="0" dirty="0">
                <a:solidFill>
                  <a:srgbClr val="171717"/>
                </a:solidFill>
                <a:effectLst/>
                <a:latin typeface="Segoe UI" panose="020B0502040204020203" pitchFamily="34" charset="0"/>
              </a:rPr>
              <a:t>, and then press Enter.</a:t>
            </a:r>
          </a:p>
          <a:p>
            <a:pPr algn="l">
              <a:buFont typeface="+mj-lt"/>
              <a:buAutoNum type="arabicPeriod"/>
            </a:pPr>
            <a:r>
              <a:rPr lang="en-US" b="0" i="0" dirty="0">
                <a:solidFill>
                  <a:srgbClr val="171717"/>
                </a:solidFill>
                <a:effectLst/>
                <a:latin typeface="Segoe UI" panose="020B0502040204020203" pitchFamily="34" charset="0"/>
              </a:rPr>
              <a:t>To activate your new environment, run the </a:t>
            </a:r>
            <a:r>
              <a:rPr lang="en-US" b="0" i="0" dirty="0" err="1">
                <a:solidFill>
                  <a:srgbClr val="171717"/>
                </a:solidFill>
                <a:effectLst/>
                <a:latin typeface="Segoe UI" panose="020B0502040204020203" pitchFamily="34" charset="0"/>
              </a:rPr>
              <a:t>conda</a:t>
            </a:r>
            <a:r>
              <a:rPr lang="en-US" b="0" i="0" dirty="0">
                <a:solidFill>
                  <a:srgbClr val="171717"/>
                </a:solidFill>
                <a:effectLst/>
                <a:latin typeface="Segoe UI" panose="020B0502040204020203" pitchFamily="34" charset="0"/>
              </a:rPr>
              <a:t> activate command:</a:t>
            </a:r>
          </a:p>
          <a:p>
            <a:pPr algn="l">
              <a:buFont typeface="+mj-lt"/>
              <a:buAutoNum type="arabicPeriod"/>
            </a:pPr>
            <a:r>
              <a:rPr lang="en-US" b="0" i="0" dirty="0" err="1">
                <a:solidFill>
                  <a:srgbClr val="171717"/>
                </a:solidFill>
                <a:effectLst/>
                <a:latin typeface="Segoe UI" panose="020B0502040204020203" pitchFamily="34" charset="0"/>
              </a:rPr>
              <a:t>ConsoleCopy</a:t>
            </a:r>
            <a:endParaRPr lang="en-US" b="0" i="0" dirty="0">
              <a:solidFill>
                <a:srgbClr val="171717"/>
              </a:solidFill>
              <a:effectLst/>
              <a:latin typeface="Segoe UI" panose="020B0502040204020203" pitchFamily="34" charset="0"/>
            </a:endParaRPr>
          </a:p>
          <a:p>
            <a:pPr algn="l">
              <a:buFont typeface="+mj-lt"/>
              <a:buAutoNum type="arabicPeriod"/>
            </a:pPr>
            <a:r>
              <a:rPr lang="en-US" b="0" i="0" dirty="0" err="1">
                <a:solidFill>
                  <a:srgbClr val="171717"/>
                </a:solidFill>
                <a:effectLst/>
                <a:latin typeface="Segoe UI" panose="020B0502040204020203" pitchFamily="34" charset="0"/>
              </a:rPr>
              <a:t>conda</a:t>
            </a:r>
            <a:r>
              <a:rPr lang="en-US" b="0" i="0" dirty="0">
                <a:solidFill>
                  <a:srgbClr val="171717"/>
                </a:solidFill>
                <a:effectLst/>
                <a:latin typeface="Segoe UI" panose="020B0502040204020203" pitchFamily="34" charset="0"/>
              </a:rPr>
              <a:t> activate </a:t>
            </a:r>
            <a:r>
              <a:rPr lang="en-US" b="0" i="0" dirty="0" err="1">
                <a:solidFill>
                  <a:srgbClr val="171717"/>
                </a:solidFill>
                <a:effectLst/>
                <a:latin typeface="Segoe UI" panose="020B0502040204020203" pitchFamily="34" charset="0"/>
              </a:rPr>
              <a:t>myenv</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The new environment is ready to use, but we need to add one more library through a separate install command.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05246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Follow these steps to create the environment:</a:t>
            </a:r>
          </a:p>
          <a:p>
            <a:pPr algn="l">
              <a:buFont typeface="+mj-lt"/>
              <a:buAutoNum type="arabicPeriod"/>
            </a:pPr>
            <a:r>
              <a:rPr lang="en-US" b="0" i="0" dirty="0">
                <a:solidFill>
                  <a:srgbClr val="171717"/>
                </a:solidFill>
                <a:effectLst/>
                <a:latin typeface="Segoe UI" panose="020B0502040204020203" pitchFamily="34" charset="0"/>
              </a:rPr>
              <a:t>At the Anaconda prompt, run the </a:t>
            </a:r>
            <a:r>
              <a:rPr lang="en-US" b="0" i="0" dirty="0" err="1">
                <a:solidFill>
                  <a:srgbClr val="171717"/>
                </a:solidFill>
                <a:effectLst/>
                <a:latin typeface="Segoe UI" panose="020B0502040204020203" pitchFamily="34" charset="0"/>
              </a:rPr>
              <a:t>conda</a:t>
            </a:r>
            <a:r>
              <a:rPr lang="en-US" b="0" i="0" dirty="0">
                <a:solidFill>
                  <a:srgbClr val="171717"/>
                </a:solidFill>
                <a:effectLst/>
                <a:latin typeface="Segoe UI" panose="020B0502040204020203" pitchFamily="34" charset="0"/>
              </a:rPr>
              <a:t> create command to start the Anaconda environment:</a:t>
            </a:r>
          </a:p>
          <a:p>
            <a:pPr algn="l">
              <a:buFont typeface="+mj-lt"/>
              <a:buAutoNum type="arabicPeriod"/>
            </a:pPr>
            <a:r>
              <a:rPr lang="en-US" b="0" i="0" dirty="0" err="1">
                <a:solidFill>
                  <a:srgbClr val="171717"/>
                </a:solidFill>
                <a:effectLst/>
                <a:latin typeface="Segoe UI" panose="020B0502040204020203" pitchFamily="34" charset="0"/>
              </a:rPr>
              <a:t>ConsoleCopy</a:t>
            </a:r>
            <a:endParaRPr lang="en-US" b="0" i="0" dirty="0">
              <a:solidFill>
                <a:srgbClr val="171717"/>
              </a:solidFill>
              <a:effectLst/>
              <a:latin typeface="Segoe UI" panose="020B0502040204020203" pitchFamily="34" charset="0"/>
            </a:endParaRPr>
          </a:p>
          <a:p>
            <a:pPr algn="l">
              <a:buFont typeface="+mj-lt"/>
              <a:buAutoNum type="arabicPeriod"/>
            </a:pPr>
            <a:r>
              <a:rPr lang="en-US" b="0" i="0" dirty="0" err="1">
                <a:solidFill>
                  <a:srgbClr val="171717"/>
                </a:solidFill>
                <a:effectLst/>
                <a:latin typeface="Segoe UI" panose="020B0502040204020203" pitchFamily="34" charset="0"/>
              </a:rPr>
              <a:t>conda</a:t>
            </a:r>
            <a:r>
              <a:rPr lang="en-US" b="0" i="0" dirty="0">
                <a:solidFill>
                  <a:srgbClr val="171717"/>
                </a:solidFill>
                <a:effectLst/>
                <a:latin typeface="Segoe UI" panose="020B0502040204020203" pitchFamily="34" charset="0"/>
              </a:rPr>
              <a:t> create -n </a:t>
            </a:r>
            <a:r>
              <a:rPr lang="en-US" b="0" i="0" dirty="0" err="1">
                <a:solidFill>
                  <a:srgbClr val="171717"/>
                </a:solidFill>
                <a:effectLst/>
                <a:latin typeface="Segoe UI" panose="020B0502040204020203" pitchFamily="34" charset="0"/>
              </a:rPr>
              <a:t>myenv</a:t>
            </a:r>
            <a:r>
              <a:rPr lang="en-US" b="0" i="0" dirty="0">
                <a:solidFill>
                  <a:srgbClr val="171717"/>
                </a:solidFill>
                <a:effectLst/>
                <a:latin typeface="Segoe UI" panose="020B0502040204020203" pitchFamily="34" charset="0"/>
              </a:rPr>
              <a:t> python=3.7 pandas </a:t>
            </a:r>
            <a:r>
              <a:rPr lang="en-US" b="0"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seaborn scikit-learn </a:t>
            </a:r>
            <a:r>
              <a:rPr lang="en-US" b="0" i="0" dirty="0" err="1">
                <a:solidFill>
                  <a:srgbClr val="171717"/>
                </a:solidFill>
                <a:effectLst/>
                <a:latin typeface="Segoe UI" panose="020B0502040204020203" pitchFamily="34" charset="0"/>
              </a:rPr>
              <a:t>keras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pytorch</a:t>
            </a:r>
            <a:r>
              <a:rPr lang="en-US" b="0" i="0" dirty="0">
                <a:solidFill>
                  <a:srgbClr val="171717"/>
                </a:solidFill>
                <a:effectLst/>
                <a:latin typeface="Segoe UI" panose="020B0502040204020203" pitchFamily="34" charset="0"/>
              </a:rPr>
              <a:t> pillow This command uses Anaconda to install all the libraries that we need for our model. In this command, we're also downloading a few other libraries that are good for data science. You might find these libraries useful for future development.</a:t>
            </a:r>
          </a:p>
          <a:p>
            <a:pPr algn="l">
              <a:buFont typeface="+mj-lt"/>
              <a:buAutoNum type="arabicPeriod"/>
            </a:pPr>
            <a:r>
              <a:rPr lang="en-US" b="0" i="0" dirty="0">
                <a:solidFill>
                  <a:srgbClr val="171717"/>
                </a:solidFill>
                <a:effectLst/>
                <a:latin typeface="Segoe UI" panose="020B0502040204020203" pitchFamily="34" charset="0"/>
              </a:rPr>
              <a:t>When you're prompted to install the packages, enter </a:t>
            </a:r>
            <a:r>
              <a:rPr lang="en-US" b="1" i="0" dirty="0">
                <a:solidFill>
                  <a:srgbClr val="171717"/>
                </a:solidFill>
                <a:effectLst/>
                <a:latin typeface="Segoe UI" panose="020B0502040204020203" pitchFamily="34" charset="0"/>
              </a:rPr>
              <a:t>Y</a:t>
            </a:r>
            <a:r>
              <a:rPr lang="en-US" b="0" i="0" dirty="0">
                <a:solidFill>
                  <a:srgbClr val="171717"/>
                </a:solidFill>
                <a:effectLst/>
                <a:latin typeface="Segoe UI" panose="020B0502040204020203" pitchFamily="34" charset="0"/>
              </a:rPr>
              <a:t>, and then press Enter.</a:t>
            </a:r>
          </a:p>
          <a:p>
            <a:pPr algn="l">
              <a:buFont typeface="+mj-lt"/>
              <a:buAutoNum type="arabicPeriod"/>
            </a:pPr>
            <a:r>
              <a:rPr lang="en-US" b="0" i="0" dirty="0">
                <a:solidFill>
                  <a:srgbClr val="171717"/>
                </a:solidFill>
                <a:effectLst/>
                <a:latin typeface="Segoe UI" panose="020B0502040204020203" pitchFamily="34" charset="0"/>
              </a:rPr>
              <a:t>To activate your new environment, run the </a:t>
            </a:r>
            <a:r>
              <a:rPr lang="en-US" b="0" i="0" dirty="0" err="1">
                <a:solidFill>
                  <a:srgbClr val="171717"/>
                </a:solidFill>
                <a:effectLst/>
                <a:latin typeface="Segoe UI" panose="020B0502040204020203" pitchFamily="34" charset="0"/>
              </a:rPr>
              <a:t>conda</a:t>
            </a:r>
            <a:r>
              <a:rPr lang="en-US" b="0" i="0" dirty="0">
                <a:solidFill>
                  <a:srgbClr val="171717"/>
                </a:solidFill>
                <a:effectLst/>
                <a:latin typeface="Segoe UI" panose="020B0502040204020203" pitchFamily="34" charset="0"/>
              </a:rPr>
              <a:t> activate command:</a:t>
            </a:r>
          </a:p>
          <a:p>
            <a:pPr algn="l">
              <a:buFont typeface="+mj-lt"/>
              <a:buAutoNum type="arabicPeriod"/>
            </a:pPr>
            <a:r>
              <a:rPr lang="en-US" b="0" i="0" dirty="0" err="1">
                <a:solidFill>
                  <a:srgbClr val="171717"/>
                </a:solidFill>
                <a:effectLst/>
                <a:latin typeface="Segoe UI" panose="020B0502040204020203" pitchFamily="34" charset="0"/>
              </a:rPr>
              <a:t>ConsoleCopy</a:t>
            </a:r>
            <a:endParaRPr lang="en-US" b="0" i="0" dirty="0">
              <a:solidFill>
                <a:srgbClr val="171717"/>
              </a:solidFill>
              <a:effectLst/>
              <a:latin typeface="Segoe UI" panose="020B0502040204020203" pitchFamily="34" charset="0"/>
            </a:endParaRPr>
          </a:p>
          <a:p>
            <a:pPr algn="l">
              <a:buFont typeface="+mj-lt"/>
              <a:buAutoNum type="arabicPeriod"/>
            </a:pPr>
            <a:r>
              <a:rPr lang="en-US" b="0" i="0" dirty="0" err="1">
                <a:solidFill>
                  <a:srgbClr val="171717"/>
                </a:solidFill>
                <a:effectLst/>
                <a:latin typeface="Segoe UI" panose="020B0502040204020203" pitchFamily="34" charset="0"/>
              </a:rPr>
              <a:t>conda</a:t>
            </a:r>
            <a:r>
              <a:rPr lang="en-US" b="0" i="0" dirty="0">
                <a:solidFill>
                  <a:srgbClr val="171717"/>
                </a:solidFill>
                <a:effectLst/>
                <a:latin typeface="Segoe UI" panose="020B0502040204020203" pitchFamily="34" charset="0"/>
              </a:rPr>
              <a:t> activate </a:t>
            </a:r>
            <a:r>
              <a:rPr lang="en-US" b="0" i="0" dirty="0" err="1">
                <a:solidFill>
                  <a:srgbClr val="171717"/>
                </a:solidFill>
                <a:effectLst/>
                <a:latin typeface="Segoe UI" panose="020B0502040204020203" pitchFamily="34" charset="0"/>
              </a:rPr>
              <a:t>myenv</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The new environment is ready to use, but we need to add one more library through a separate install command.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18172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dirty="0">
                <a:solidFill>
                  <a:srgbClr val="171717"/>
                </a:solidFill>
                <a:effectLst/>
                <a:latin typeface="Segoe UI" panose="020B0502040204020203" pitchFamily="34" charset="0"/>
              </a:rPr>
              <a:t>Install </a:t>
            </a:r>
            <a:r>
              <a:rPr lang="en-IN" b="1" i="0" dirty="0" err="1">
                <a:solidFill>
                  <a:srgbClr val="171717"/>
                </a:solidFill>
                <a:effectLst/>
                <a:latin typeface="Segoe UI" panose="020B0502040204020203" pitchFamily="34" charset="0"/>
              </a:rPr>
              <a:t>torchvision</a:t>
            </a:r>
            <a:r>
              <a:rPr lang="en-IN" b="1" i="0" dirty="0">
                <a:solidFill>
                  <a:srgbClr val="171717"/>
                </a:solidFill>
                <a:effectLst/>
                <a:latin typeface="Segoe UI" panose="020B0502040204020203" pitchFamily="34" charset="0"/>
              </a:rPr>
              <a:t> package</a:t>
            </a:r>
          </a:p>
          <a:p>
            <a:pPr algn="l"/>
            <a:r>
              <a:rPr lang="en-IN" b="0" i="0" dirty="0">
                <a:solidFill>
                  <a:srgbClr val="171717"/>
                </a:solidFill>
                <a:effectLst/>
                <a:latin typeface="Segoe UI" panose="020B0502040204020203" pitchFamily="34" charset="0"/>
              </a:rPr>
              <a:t>Follow these steps to install the </a:t>
            </a:r>
            <a:r>
              <a:rPr lang="en-IN" b="0" i="0" dirty="0" err="1">
                <a:solidFill>
                  <a:srgbClr val="171717"/>
                </a:solidFill>
                <a:effectLst/>
                <a:latin typeface="Segoe UI" panose="020B0502040204020203" pitchFamily="34" charset="0"/>
              </a:rPr>
              <a:t>torchvision</a:t>
            </a:r>
            <a:r>
              <a:rPr lang="en-IN" b="0" i="0" dirty="0">
                <a:solidFill>
                  <a:srgbClr val="171717"/>
                </a:solidFill>
                <a:effectLst/>
                <a:latin typeface="Segoe UI" panose="020B0502040204020203" pitchFamily="34" charset="0"/>
              </a:rPr>
              <a:t> package.</a:t>
            </a:r>
          </a:p>
          <a:p>
            <a:pPr algn="l">
              <a:buFont typeface="+mj-lt"/>
              <a:buAutoNum type="arabicPeriod"/>
            </a:pPr>
            <a:r>
              <a:rPr lang="en-IN" b="0" i="0" dirty="0">
                <a:solidFill>
                  <a:srgbClr val="171717"/>
                </a:solidFill>
                <a:effectLst/>
                <a:latin typeface="Segoe UI" panose="020B0502040204020203" pitchFamily="34" charset="0"/>
              </a:rPr>
              <a:t>At the Anaconda prompt, run the </a:t>
            </a:r>
            <a:r>
              <a:rPr lang="en-IN" b="0" i="0" dirty="0" err="1">
                <a:solidFill>
                  <a:srgbClr val="171717"/>
                </a:solidFill>
                <a:effectLst/>
                <a:latin typeface="Segoe UI" panose="020B0502040204020203" pitchFamily="34" charset="0"/>
              </a:rPr>
              <a:t>conda</a:t>
            </a:r>
            <a:r>
              <a:rPr lang="en-IN" b="0" i="0" dirty="0">
                <a:solidFill>
                  <a:srgbClr val="171717"/>
                </a:solidFill>
                <a:effectLst/>
                <a:latin typeface="Segoe UI" panose="020B0502040204020203" pitchFamily="34" charset="0"/>
              </a:rPr>
              <a:t> install command:</a:t>
            </a:r>
          </a:p>
          <a:p>
            <a:pPr algn="l">
              <a:buFont typeface="+mj-lt"/>
              <a:buAutoNum type="arabicPeriod"/>
            </a:pPr>
            <a:r>
              <a:rPr lang="en-IN" b="0" i="0" dirty="0" err="1">
                <a:solidFill>
                  <a:srgbClr val="171717"/>
                </a:solidFill>
                <a:effectLst/>
                <a:latin typeface="Segoe UI" panose="020B0502040204020203" pitchFamily="34" charset="0"/>
              </a:rPr>
              <a:t>ConsoleCopy</a:t>
            </a:r>
            <a:endParaRPr lang="en-IN" b="0" i="0" dirty="0">
              <a:solidFill>
                <a:srgbClr val="171717"/>
              </a:solidFill>
              <a:effectLst/>
              <a:latin typeface="Segoe UI" panose="020B0502040204020203" pitchFamily="34" charset="0"/>
            </a:endParaRPr>
          </a:p>
          <a:p>
            <a:pPr algn="l">
              <a:buFont typeface="+mj-lt"/>
              <a:buAutoNum type="arabicPeriod"/>
            </a:pPr>
            <a:r>
              <a:rPr lang="en-IN" b="0" i="0" dirty="0" err="1">
                <a:solidFill>
                  <a:srgbClr val="171717"/>
                </a:solidFill>
                <a:effectLst/>
                <a:latin typeface="Segoe UI" panose="020B0502040204020203" pitchFamily="34" charset="0"/>
              </a:rPr>
              <a:t>conda</a:t>
            </a:r>
            <a:r>
              <a:rPr lang="en-IN" b="0" i="0" dirty="0">
                <a:solidFill>
                  <a:srgbClr val="171717"/>
                </a:solidFill>
                <a:effectLst/>
                <a:latin typeface="Segoe UI" panose="020B0502040204020203" pitchFamily="34" charset="0"/>
              </a:rPr>
              <a:t> install -c </a:t>
            </a:r>
            <a:r>
              <a:rPr lang="en-IN" b="0" i="0" dirty="0" err="1">
                <a:solidFill>
                  <a:srgbClr val="171717"/>
                </a:solidFill>
                <a:effectLst/>
                <a:latin typeface="Segoe UI" panose="020B0502040204020203" pitchFamily="34" charset="0"/>
              </a:rPr>
              <a:t>pytorch</a:t>
            </a:r>
            <a:r>
              <a:rPr lang="en-IN" b="0" i="0" dirty="0">
                <a:solidFill>
                  <a:srgbClr val="171717"/>
                </a:solidFill>
                <a:effectLst/>
                <a:latin typeface="Segoe UI" panose="020B0502040204020203" pitchFamily="34" charset="0"/>
              </a:rPr>
              <a:t> </a:t>
            </a:r>
            <a:r>
              <a:rPr lang="en-IN" b="0" i="0" dirty="0" err="1">
                <a:solidFill>
                  <a:srgbClr val="171717"/>
                </a:solidFill>
                <a:effectLst/>
                <a:latin typeface="Segoe UI" panose="020B0502040204020203" pitchFamily="34" charset="0"/>
              </a:rPr>
              <a:t>torchvision</a:t>
            </a:r>
            <a:r>
              <a:rPr lang="en-IN" b="0" i="0" dirty="0">
                <a:solidFill>
                  <a:srgbClr val="171717"/>
                </a:solidFill>
                <a:effectLst/>
                <a:latin typeface="Segoe UI" panose="020B0502040204020203" pitchFamily="34" charset="0"/>
              </a:rPr>
              <a:t> </a:t>
            </a:r>
          </a:p>
          <a:p>
            <a:pPr algn="l">
              <a:buFont typeface="+mj-lt"/>
              <a:buAutoNum type="arabicPeriod"/>
            </a:pPr>
            <a:r>
              <a:rPr lang="en-IN" b="0" i="0" dirty="0">
                <a:solidFill>
                  <a:srgbClr val="171717"/>
                </a:solidFill>
                <a:effectLst/>
                <a:latin typeface="Segoe UI" panose="020B0502040204020203" pitchFamily="34" charset="0"/>
              </a:rPr>
              <a:t>When you're prompted to install the package, enter </a:t>
            </a:r>
            <a:r>
              <a:rPr lang="en-IN" b="1" i="0" dirty="0">
                <a:solidFill>
                  <a:srgbClr val="171717"/>
                </a:solidFill>
                <a:effectLst/>
                <a:latin typeface="Segoe UI" panose="020B0502040204020203" pitchFamily="34" charset="0"/>
              </a:rPr>
              <a:t>Y</a:t>
            </a:r>
            <a:r>
              <a:rPr lang="en-IN" b="0" i="0" dirty="0">
                <a:solidFill>
                  <a:srgbClr val="171717"/>
                </a:solidFill>
                <a:effectLst/>
                <a:latin typeface="Segoe UI" panose="020B0502040204020203" pitchFamily="34" charset="0"/>
              </a:rPr>
              <a:t>, and then press Enter.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36472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dirty="0">
                <a:solidFill>
                  <a:srgbClr val="171717"/>
                </a:solidFill>
                <a:effectLst/>
                <a:latin typeface="Segoe UI" panose="020B0502040204020203" pitchFamily="34" charset="0"/>
              </a:rPr>
              <a:t>Install </a:t>
            </a:r>
            <a:r>
              <a:rPr lang="en-IN" b="1" i="0" dirty="0" err="1">
                <a:solidFill>
                  <a:srgbClr val="171717"/>
                </a:solidFill>
                <a:effectLst/>
                <a:latin typeface="Segoe UI" panose="020B0502040204020203" pitchFamily="34" charset="0"/>
              </a:rPr>
              <a:t>torchvision</a:t>
            </a:r>
            <a:r>
              <a:rPr lang="en-IN" b="1" i="0" dirty="0">
                <a:solidFill>
                  <a:srgbClr val="171717"/>
                </a:solidFill>
                <a:effectLst/>
                <a:latin typeface="Segoe UI" panose="020B0502040204020203" pitchFamily="34" charset="0"/>
              </a:rPr>
              <a:t> package</a:t>
            </a:r>
          </a:p>
          <a:p>
            <a:pPr algn="l"/>
            <a:r>
              <a:rPr lang="en-IN" b="0" i="0" dirty="0">
                <a:solidFill>
                  <a:srgbClr val="171717"/>
                </a:solidFill>
                <a:effectLst/>
                <a:latin typeface="Segoe UI" panose="020B0502040204020203" pitchFamily="34" charset="0"/>
              </a:rPr>
              <a:t>Follow these steps to install the </a:t>
            </a:r>
            <a:r>
              <a:rPr lang="en-IN" b="0" i="0" dirty="0" err="1">
                <a:solidFill>
                  <a:srgbClr val="171717"/>
                </a:solidFill>
                <a:effectLst/>
                <a:latin typeface="Segoe UI" panose="020B0502040204020203" pitchFamily="34" charset="0"/>
              </a:rPr>
              <a:t>torchvision</a:t>
            </a:r>
            <a:r>
              <a:rPr lang="en-IN" b="0" i="0" dirty="0">
                <a:solidFill>
                  <a:srgbClr val="171717"/>
                </a:solidFill>
                <a:effectLst/>
                <a:latin typeface="Segoe UI" panose="020B0502040204020203" pitchFamily="34" charset="0"/>
              </a:rPr>
              <a:t> package.</a:t>
            </a:r>
          </a:p>
          <a:p>
            <a:pPr algn="l">
              <a:buFont typeface="+mj-lt"/>
              <a:buAutoNum type="arabicPeriod"/>
            </a:pPr>
            <a:r>
              <a:rPr lang="en-IN" b="0" i="0" dirty="0">
                <a:solidFill>
                  <a:srgbClr val="171717"/>
                </a:solidFill>
                <a:effectLst/>
                <a:latin typeface="Segoe UI" panose="020B0502040204020203" pitchFamily="34" charset="0"/>
              </a:rPr>
              <a:t>At the Anaconda prompt, run the </a:t>
            </a:r>
            <a:r>
              <a:rPr lang="en-IN" b="0" i="0" dirty="0" err="1">
                <a:solidFill>
                  <a:srgbClr val="171717"/>
                </a:solidFill>
                <a:effectLst/>
                <a:latin typeface="Segoe UI" panose="020B0502040204020203" pitchFamily="34" charset="0"/>
              </a:rPr>
              <a:t>conda</a:t>
            </a:r>
            <a:r>
              <a:rPr lang="en-IN" b="0" i="0" dirty="0">
                <a:solidFill>
                  <a:srgbClr val="171717"/>
                </a:solidFill>
                <a:effectLst/>
                <a:latin typeface="Segoe UI" panose="020B0502040204020203" pitchFamily="34" charset="0"/>
              </a:rPr>
              <a:t> install command:</a:t>
            </a:r>
          </a:p>
          <a:p>
            <a:pPr algn="l">
              <a:buFont typeface="+mj-lt"/>
              <a:buAutoNum type="arabicPeriod"/>
            </a:pPr>
            <a:r>
              <a:rPr lang="en-IN" b="0" i="0" dirty="0" err="1">
                <a:solidFill>
                  <a:srgbClr val="171717"/>
                </a:solidFill>
                <a:effectLst/>
                <a:latin typeface="Segoe UI" panose="020B0502040204020203" pitchFamily="34" charset="0"/>
              </a:rPr>
              <a:t>ConsoleCopy</a:t>
            </a:r>
            <a:endParaRPr lang="en-IN" b="0" i="0" dirty="0">
              <a:solidFill>
                <a:srgbClr val="171717"/>
              </a:solidFill>
              <a:effectLst/>
              <a:latin typeface="Segoe UI" panose="020B0502040204020203" pitchFamily="34" charset="0"/>
            </a:endParaRPr>
          </a:p>
          <a:p>
            <a:pPr algn="l">
              <a:buFont typeface="+mj-lt"/>
              <a:buAutoNum type="arabicPeriod"/>
            </a:pPr>
            <a:r>
              <a:rPr lang="en-IN" b="0" i="0" dirty="0" err="1">
                <a:solidFill>
                  <a:srgbClr val="171717"/>
                </a:solidFill>
                <a:effectLst/>
                <a:latin typeface="Segoe UI" panose="020B0502040204020203" pitchFamily="34" charset="0"/>
              </a:rPr>
              <a:t>conda</a:t>
            </a:r>
            <a:r>
              <a:rPr lang="en-IN" b="0" i="0" dirty="0">
                <a:solidFill>
                  <a:srgbClr val="171717"/>
                </a:solidFill>
                <a:effectLst/>
                <a:latin typeface="Segoe UI" panose="020B0502040204020203" pitchFamily="34" charset="0"/>
              </a:rPr>
              <a:t> install -c </a:t>
            </a:r>
            <a:r>
              <a:rPr lang="en-IN" b="0" i="0" dirty="0" err="1">
                <a:solidFill>
                  <a:srgbClr val="171717"/>
                </a:solidFill>
                <a:effectLst/>
                <a:latin typeface="Segoe UI" panose="020B0502040204020203" pitchFamily="34" charset="0"/>
              </a:rPr>
              <a:t>pytorch</a:t>
            </a:r>
            <a:r>
              <a:rPr lang="en-IN" b="0" i="0" dirty="0">
                <a:solidFill>
                  <a:srgbClr val="171717"/>
                </a:solidFill>
                <a:effectLst/>
                <a:latin typeface="Segoe UI" panose="020B0502040204020203" pitchFamily="34" charset="0"/>
              </a:rPr>
              <a:t> </a:t>
            </a:r>
            <a:r>
              <a:rPr lang="en-IN" b="0" i="0" dirty="0" err="1">
                <a:solidFill>
                  <a:srgbClr val="171717"/>
                </a:solidFill>
                <a:effectLst/>
                <a:latin typeface="Segoe UI" panose="020B0502040204020203" pitchFamily="34" charset="0"/>
              </a:rPr>
              <a:t>torchvision</a:t>
            </a:r>
            <a:r>
              <a:rPr lang="en-IN" b="0" i="0" dirty="0">
                <a:solidFill>
                  <a:srgbClr val="171717"/>
                </a:solidFill>
                <a:effectLst/>
                <a:latin typeface="Segoe UI" panose="020B0502040204020203" pitchFamily="34" charset="0"/>
              </a:rPr>
              <a:t> </a:t>
            </a:r>
          </a:p>
          <a:p>
            <a:pPr algn="l">
              <a:buFont typeface="+mj-lt"/>
              <a:buAutoNum type="arabicPeriod"/>
            </a:pPr>
            <a:r>
              <a:rPr lang="en-IN" b="0" i="0" dirty="0">
                <a:solidFill>
                  <a:srgbClr val="171717"/>
                </a:solidFill>
                <a:effectLst/>
                <a:latin typeface="Segoe UI" panose="020B0502040204020203" pitchFamily="34" charset="0"/>
              </a:rPr>
              <a:t>When you're prompted to install the package, enter </a:t>
            </a:r>
            <a:r>
              <a:rPr lang="en-IN" b="1" i="0" dirty="0">
                <a:solidFill>
                  <a:srgbClr val="171717"/>
                </a:solidFill>
                <a:effectLst/>
                <a:latin typeface="Segoe UI" panose="020B0502040204020203" pitchFamily="34" charset="0"/>
              </a:rPr>
              <a:t>Y</a:t>
            </a:r>
            <a:r>
              <a:rPr lang="en-IN" b="0" i="0" dirty="0">
                <a:solidFill>
                  <a:srgbClr val="171717"/>
                </a:solidFill>
                <a:effectLst/>
                <a:latin typeface="Segoe UI" panose="020B0502040204020203" pitchFamily="34" charset="0"/>
              </a:rPr>
              <a:t>, and then press Enter.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767933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Create project folder and </a:t>
            </a:r>
            <a:r>
              <a:rPr lang="en-US" b="1" i="0" dirty="0" err="1">
                <a:solidFill>
                  <a:srgbClr val="171717"/>
                </a:solidFill>
                <a:effectLst/>
                <a:latin typeface="Segoe UI" panose="020B0502040204020203" pitchFamily="34" charset="0"/>
              </a:rPr>
              <a:t>Jupyter</a:t>
            </a:r>
            <a:r>
              <a:rPr lang="en-US" b="1" i="0" dirty="0">
                <a:solidFill>
                  <a:srgbClr val="171717"/>
                </a:solidFill>
                <a:effectLst/>
                <a:latin typeface="Segoe UI" panose="020B0502040204020203" pitchFamily="34" charset="0"/>
              </a:rPr>
              <a:t> Notebook file</a:t>
            </a:r>
          </a:p>
          <a:p>
            <a:pPr algn="l"/>
            <a:r>
              <a:rPr lang="en-US" b="0" i="0" dirty="0">
                <a:solidFill>
                  <a:srgbClr val="171717"/>
                </a:solidFill>
                <a:effectLst/>
                <a:latin typeface="Segoe UI" panose="020B0502040204020203" pitchFamily="34" charset="0"/>
              </a:rPr>
              <a:t>Now you have an environment you can use for the rest of the learning path. The last step is to create a project folder for your source code files.</a:t>
            </a:r>
          </a:p>
          <a:p>
            <a:pPr algn="l">
              <a:buFont typeface="+mj-lt"/>
              <a:buAutoNum type="arabicPeriod"/>
            </a:pPr>
            <a:r>
              <a:rPr lang="en-US" b="0" i="0" dirty="0">
                <a:solidFill>
                  <a:srgbClr val="171717"/>
                </a:solidFill>
                <a:effectLst/>
                <a:latin typeface="Segoe UI" panose="020B0502040204020203" pitchFamily="34" charset="0"/>
              </a:rPr>
              <a:t>Choose an easily accessible location on your computer, and create a folder named </a:t>
            </a:r>
            <a:r>
              <a:rPr lang="en-US" b="1" i="0" dirty="0" err="1">
                <a:solidFill>
                  <a:srgbClr val="171717"/>
                </a:solidFill>
                <a:effectLst/>
                <a:latin typeface="Segoe UI" panose="020B0502040204020203" pitchFamily="34" charset="0"/>
              </a:rPr>
              <a:t>ClassifySpaceRocks</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Open Visual Studio Code, and then open the folder you created.</a:t>
            </a:r>
          </a:p>
          <a:p>
            <a:pPr algn="l">
              <a:buFont typeface="+mj-lt"/>
              <a:buAutoNum type="arabicPeriod"/>
            </a:pPr>
            <a:r>
              <a:rPr lang="en-US" b="1" i="0" dirty="0">
                <a:solidFill>
                  <a:srgbClr val="171717"/>
                </a:solidFill>
                <a:effectLst/>
                <a:latin typeface="Segoe UI" panose="020B0502040204020203" pitchFamily="34" charset="0"/>
              </a:rPr>
              <a:t> Note</a:t>
            </a:r>
          </a:p>
          <a:p>
            <a:pPr algn="l">
              <a:buFont typeface="+mj-lt"/>
              <a:buAutoNum type="arabicPeriod"/>
            </a:pPr>
            <a:r>
              <a:rPr lang="en-US" b="0" i="0" dirty="0">
                <a:solidFill>
                  <a:srgbClr val="171717"/>
                </a:solidFill>
                <a:effectLst/>
                <a:latin typeface="Segoe UI" panose="020B0502040204020203" pitchFamily="34" charset="0"/>
              </a:rPr>
              <a:t>If you were running Visual Studio Code before your finished the install and set up of your Anaconda environment, you'll need to restart Visual Studio Code so the app can detect the environment.</a:t>
            </a:r>
          </a:p>
          <a:p>
            <a:pPr algn="l">
              <a:buFont typeface="+mj-lt"/>
              <a:buAutoNum type="arabicPeriod"/>
            </a:pPr>
            <a:r>
              <a:rPr lang="en-US" b="0" i="0" dirty="0">
                <a:solidFill>
                  <a:srgbClr val="171717"/>
                </a:solidFill>
                <a:effectLst/>
                <a:latin typeface="Segoe UI" panose="020B0502040204020203" pitchFamily="34" charset="0"/>
              </a:rPr>
              <a:t>Create a </a:t>
            </a:r>
            <a:r>
              <a:rPr lang="en-US" b="0"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Notebook file named </a:t>
            </a:r>
            <a:r>
              <a:rPr lang="en-US" b="1" i="0" dirty="0" err="1">
                <a:solidFill>
                  <a:srgbClr val="171717"/>
                </a:solidFill>
                <a:effectLst/>
                <a:latin typeface="Segoe UI" panose="020B0502040204020203" pitchFamily="34" charset="0"/>
              </a:rPr>
              <a:t>ClassifySpaceRockProgram</a:t>
            </a:r>
            <a:r>
              <a:rPr lang="en-US" b="0" i="0" dirty="0">
                <a:solidFill>
                  <a:srgbClr val="171717"/>
                </a:solidFill>
                <a:effectLst/>
                <a:latin typeface="Segoe UI" panose="020B0502040204020203" pitchFamily="34" charset="0"/>
              </a:rPr>
              <a:t>.</a:t>
            </a:r>
          </a:p>
          <a:p>
            <a:pPr marL="742950" lvl="1" indent="-285750" algn="l">
              <a:buFont typeface="+mj-lt"/>
              <a:buAutoNum type="arabicPeriod"/>
            </a:pPr>
            <a:r>
              <a:rPr lang="en-US" b="0" i="0" dirty="0">
                <a:solidFill>
                  <a:srgbClr val="171717"/>
                </a:solidFill>
                <a:effectLst/>
                <a:latin typeface="Segoe UI" panose="020B0502040204020203" pitchFamily="34" charset="0"/>
              </a:rPr>
              <a:t>Enter Ctrl + Shift + P to open the </a:t>
            </a:r>
            <a:r>
              <a:rPr lang="en-US" b="1" i="0" dirty="0">
                <a:solidFill>
                  <a:srgbClr val="171717"/>
                </a:solidFill>
                <a:effectLst/>
                <a:latin typeface="Segoe UI" panose="020B0502040204020203" pitchFamily="34" charset="0"/>
              </a:rPr>
              <a:t>Command</a:t>
            </a:r>
            <a:r>
              <a:rPr lang="en-US" b="0" i="0" dirty="0">
                <a:solidFill>
                  <a:srgbClr val="171717"/>
                </a:solidFill>
                <a:effectLst/>
                <a:latin typeface="Segoe UI" panose="020B0502040204020203" pitchFamily="34" charset="0"/>
              </a:rPr>
              <a:t> dropdown menu at the top of Visual Studio.</a:t>
            </a:r>
          </a:p>
          <a:p>
            <a:pPr marL="742950" lvl="1" indent="-285750" algn="l">
              <a:buFont typeface="+mj-lt"/>
              <a:buAutoNum type="arabicPeriod"/>
            </a:pPr>
            <a:r>
              <a:rPr lang="en-US" b="0" i="0" dirty="0">
                <a:solidFill>
                  <a:srgbClr val="171717"/>
                </a:solidFill>
                <a:effectLst/>
                <a:latin typeface="Segoe UI" panose="020B0502040204020203" pitchFamily="34" charset="0"/>
              </a:rPr>
              <a:t>Select </a:t>
            </a:r>
            <a:r>
              <a:rPr lang="en-US" b="1" i="0" dirty="0" err="1">
                <a:solidFill>
                  <a:srgbClr val="171717"/>
                </a:solidFill>
                <a:effectLst/>
                <a:latin typeface="Segoe UI" panose="020B0502040204020203" pitchFamily="34" charset="0"/>
              </a:rPr>
              <a:t>Jupyter</a:t>
            </a:r>
            <a:r>
              <a:rPr lang="en-US" b="1" i="0" dirty="0">
                <a:solidFill>
                  <a:srgbClr val="171717"/>
                </a:solidFill>
                <a:effectLst/>
                <a:latin typeface="Segoe UI" panose="020B0502040204020203" pitchFamily="34" charset="0"/>
              </a:rPr>
              <a:t>: Create new blank notebook</a:t>
            </a:r>
            <a:r>
              <a:rPr lang="en-US" b="0" i="0" dirty="0">
                <a:solidFill>
                  <a:srgbClr val="171717"/>
                </a:solidFill>
                <a:effectLst/>
                <a:latin typeface="Segoe UI" panose="020B0502040204020203" pitchFamily="34" charset="0"/>
              </a:rPr>
              <a:t>.</a:t>
            </a:r>
          </a:p>
          <a:p>
            <a:pPr marL="742950" lvl="1" indent="-285750" algn="l">
              <a:buFont typeface="+mj-lt"/>
              <a:buAutoNum type="arabicPeriod"/>
            </a:pPr>
            <a:r>
              <a:rPr lang="en-US" b="0" i="0" dirty="0">
                <a:solidFill>
                  <a:srgbClr val="171717"/>
                </a:solidFill>
                <a:effectLst/>
                <a:latin typeface="Segoe UI" panose="020B0502040204020203" pitchFamily="34" charset="0"/>
              </a:rPr>
              <a:t>A new notebook file opens. The system shows a message about connecting to the Python kernel in the lower-right corner.</a:t>
            </a:r>
          </a:p>
          <a:p>
            <a:pPr marL="742950" lvl="1" indent="-285750" algn="l">
              <a:buFont typeface="+mj-lt"/>
              <a:buAutoNum type="arabicPeriod"/>
            </a:pPr>
            <a:r>
              <a:rPr lang="en-US" b="0" i="0" dirty="0">
                <a:solidFill>
                  <a:srgbClr val="171717"/>
                </a:solidFill>
                <a:effectLst/>
                <a:latin typeface="Segoe UI" panose="020B0502040204020203" pitchFamily="34" charset="0"/>
              </a:rPr>
              <a:t>Add the following comment in the first cell of the new notebook:</a:t>
            </a:r>
          </a:p>
          <a:p>
            <a:pPr marL="742950" lvl="1" indent="-285750" algn="l">
              <a:buFont typeface="+mj-lt"/>
              <a:buAutoNum type="arabicPeriod"/>
            </a:pPr>
            <a:r>
              <a:rPr lang="en-US" b="0" i="0" dirty="0" err="1">
                <a:solidFill>
                  <a:srgbClr val="171717"/>
                </a:solidFill>
                <a:effectLst/>
                <a:latin typeface="Segoe UI" panose="020B0502040204020203" pitchFamily="34" charset="0"/>
              </a:rPr>
              <a:t>PythonCopy</a:t>
            </a:r>
            <a:endParaRPr lang="en-US" b="0" i="0" dirty="0">
              <a:solidFill>
                <a:srgbClr val="171717"/>
              </a:solidFill>
              <a:effectLst/>
              <a:latin typeface="Segoe UI" panose="020B0502040204020203" pitchFamily="34" charset="0"/>
            </a:endParaRPr>
          </a:p>
          <a:p>
            <a:pPr marL="742950" lvl="1" indent="-285750" algn="l">
              <a:buFont typeface="+mj-lt"/>
              <a:buAutoNum type="arabicPeriod"/>
            </a:pPr>
            <a:r>
              <a:rPr lang="en-US" b="0" i="0" dirty="0">
                <a:solidFill>
                  <a:srgbClr val="008000"/>
                </a:solidFill>
                <a:effectLst/>
                <a:latin typeface="Segoe UI" panose="020B0502040204020203" pitchFamily="34" charset="0"/>
              </a:rPr>
              <a:t># AI model to classify space rocks</a:t>
            </a:r>
            <a:r>
              <a:rPr lang="en-US" b="0" i="0" dirty="0">
                <a:solidFill>
                  <a:srgbClr val="171717"/>
                </a:solidFill>
                <a:effectLst/>
                <a:latin typeface="Segoe UI" panose="020B0502040204020203" pitchFamily="34" charset="0"/>
              </a:rPr>
              <a:t> </a:t>
            </a:r>
          </a:p>
          <a:p>
            <a:pPr marL="742950" lvl="1" indent="-285750" algn="l">
              <a:buFont typeface="+mj-lt"/>
              <a:buAutoNum type="arabicPeriod"/>
            </a:pPr>
            <a:r>
              <a:rPr lang="en-US" b="0" i="0" dirty="0">
                <a:solidFill>
                  <a:srgbClr val="171717"/>
                </a:solidFill>
                <a:effectLst/>
                <a:latin typeface="Segoe UI" panose="020B0502040204020203" pitchFamily="34" charset="0"/>
              </a:rPr>
              <a:t>Select the green arrow at the top of the cell to run it.</a:t>
            </a:r>
          </a:p>
          <a:p>
            <a:pPr marL="742950" lvl="1" indent="-285750" algn="l">
              <a:buFont typeface="+mj-lt"/>
              <a:buAutoNum type="arabicPeriod"/>
            </a:pPr>
            <a:r>
              <a:rPr lang="en-US" b="0" i="0" dirty="0">
                <a:solidFill>
                  <a:srgbClr val="171717"/>
                </a:solidFill>
                <a:effectLst/>
                <a:latin typeface="Segoe UI" panose="020B0502040204020203" pitchFamily="34" charset="0"/>
              </a:rPr>
              <a:t>Enter Ctrl + S to save the file.</a:t>
            </a:r>
          </a:p>
          <a:p>
            <a:pPr marL="742950" lvl="1" indent="-285750" algn="l">
              <a:buFont typeface="+mj-lt"/>
              <a:buAutoNum type="arabicPeriod"/>
            </a:pPr>
            <a:r>
              <a:rPr lang="en-US" b="0" i="0" dirty="0">
                <a:solidFill>
                  <a:srgbClr val="171717"/>
                </a:solidFill>
                <a:effectLst/>
                <a:latin typeface="Segoe UI" panose="020B0502040204020203" pitchFamily="34" charset="0"/>
              </a:rPr>
              <a:t>In the </a:t>
            </a:r>
            <a:r>
              <a:rPr lang="en-US" b="1" i="0" dirty="0">
                <a:solidFill>
                  <a:srgbClr val="171717"/>
                </a:solidFill>
                <a:effectLst/>
                <a:latin typeface="Segoe UI" panose="020B0502040204020203" pitchFamily="34" charset="0"/>
              </a:rPr>
              <a:t>Save As</a:t>
            </a:r>
            <a:r>
              <a:rPr lang="en-US" b="0" i="0" dirty="0">
                <a:solidFill>
                  <a:srgbClr val="171717"/>
                </a:solidFill>
                <a:effectLst/>
                <a:latin typeface="Segoe UI" panose="020B0502040204020203" pitchFamily="34" charset="0"/>
              </a:rPr>
              <a:t> dialog, browse to your folder.</a:t>
            </a:r>
          </a:p>
          <a:p>
            <a:pPr marL="742950" lvl="1" indent="-285750" algn="l">
              <a:buFont typeface="+mj-lt"/>
              <a:buAutoNum type="arabicPeriod"/>
            </a:pPr>
            <a:r>
              <a:rPr lang="en-US" b="0" i="0" dirty="0">
                <a:solidFill>
                  <a:srgbClr val="171717"/>
                </a:solidFill>
                <a:effectLst/>
                <a:latin typeface="Segoe UI" panose="020B0502040204020203" pitchFamily="34" charset="0"/>
              </a:rPr>
              <a:t>Enter the name for the new notebook file. In our example, we'll use the name </a:t>
            </a:r>
            <a:r>
              <a:rPr lang="en-US" b="1" i="0" dirty="0" err="1">
                <a:solidFill>
                  <a:srgbClr val="171717"/>
                </a:solidFill>
                <a:effectLst/>
                <a:latin typeface="Segoe UI" panose="020B0502040204020203" pitchFamily="34" charset="0"/>
              </a:rPr>
              <a:t>ClassifySpaceRockProgram</a:t>
            </a:r>
            <a:r>
              <a:rPr lang="en-US" b="0" i="0" dirty="0">
                <a:solidFill>
                  <a:srgbClr val="171717"/>
                </a:solidFill>
                <a:effectLst/>
                <a:latin typeface="Segoe UI" panose="020B0502040204020203" pitchFamily="34" charset="0"/>
              </a:rPr>
              <a:t>. Make sure </a:t>
            </a:r>
            <a:r>
              <a:rPr lang="en-US" b="1"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is selected as the file type.</a:t>
            </a:r>
          </a:p>
          <a:p>
            <a:pPr marL="742950" lvl="1" indent="-285750"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Save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The saved </a:t>
            </a:r>
            <a:r>
              <a:rPr lang="en-US" b="0"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Notebook file should have the file extension </a:t>
            </a:r>
            <a:r>
              <a:rPr lang="en-US" b="0" i="1" dirty="0">
                <a:solidFill>
                  <a:srgbClr val="171717"/>
                </a:solidFill>
                <a:effectLst/>
                <a:latin typeface="Segoe UI" panose="020B0502040204020203" pitchFamily="34" charset="0"/>
              </a:rPr>
              <a:t>.</a:t>
            </a:r>
            <a:r>
              <a:rPr lang="en-US" b="0" i="1" dirty="0" err="1">
                <a:solidFill>
                  <a:srgbClr val="171717"/>
                </a:solidFill>
                <a:effectLst/>
                <a:latin typeface="Segoe UI" panose="020B0502040204020203" pitchFamily="34" charset="0"/>
              </a:rPr>
              <a:t>ipynb</a:t>
            </a:r>
            <a:r>
              <a:rPr lang="en-US" b="0" i="0" dirty="0">
                <a:solidFill>
                  <a:srgbClr val="171717"/>
                </a:solidFill>
                <a:effectLst/>
                <a:latin typeface="Segoe UI" panose="020B0502040204020203" pitchFamily="34" charset="0"/>
              </a:rPr>
              <a:t>. You should see the file in the </a:t>
            </a:r>
            <a:r>
              <a:rPr lang="en-US" b="1" i="0" dirty="0">
                <a:solidFill>
                  <a:srgbClr val="171717"/>
                </a:solidFill>
                <a:effectLst/>
                <a:latin typeface="Segoe UI" panose="020B0502040204020203" pitchFamily="34" charset="0"/>
              </a:rPr>
              <a:t>Explorer</a:t>
            </a:r>
            <a:r>
              <a:rPr lang="en-US" b="0" i="0" dirty="0">
                <a:solidFill>
                  <a:srgbClr val="171717"/>
                </a:solidFill>
                <a:effectLst/>
                <a:latin typeface="Segoe UI" panose="020B0502040204020203" pitchFamily="34" charset="0"/>
              </a:rPr>
              <a:t> view in Visual Studio.</a:t>
            </a:r>
          </a:p>
          <a:p>
            <a:pPr algn="l">
              <a:buFont typeface="+mj-lt"/>
              <a:buAutoNum type="arabicPeriod"/>
            </a:pPr>
            <a:r>
              <a:rPr lang="en-US" b="0" i="0" dirty="0">
                <a:solidFill>
                  <a:srgbClr val="171717"/>
                </a:solidFill>
                <a:effectLst/>
                <a:latin typeface="Segoe UI" panose="020B0502040204020203" pitchFamily="34" charset="0"/>
              </a:rPr>
              <a:t>At the upper-right and lower-left corners of Visual Studio, change the environment to the new Anaconda environment you created.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452173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Create project folder and </a:t>
            </a:r>
            <a:r>
              <a:rPr lang="en-US" b="1" i="0" dirty="0" err="1">
                <a:solidFill>
                  <a:srgbClr val="171717"/>
                </a:solidFill>
                <a:effectLst/>
                <a:latin typeface="Segoe UI" panose="020B0502040204020203" pitchFamily="34" charset="0"/>
              </a:rPr>
              <a:t>Jupyter</a:t>
            </a:r>
            <a:r>
              <a:rPr lang="en-US" b="1" i="0" dirty="0">
                <a:solidFill>
                  <a:srgbClr val="171717"/>
                </a:solidFill>
                <a:effectLst/>
                <a:latin typeface="Segoe UI" panose="020B0502040204020203" pitchFamily="34" charset="0"/>
              </a:rPr>
              <a:t> Notebook file</a:t>
            </a:r>
          </a:p>
          <a:p>
            <a:pPr algn="l"/>
            <a:r>
              <a:rPr lang="en-US" b="0" i="0" dirty="0">
                <a:solidFill>
                  <a:srgbClr val="171717"/>
                </a:solidFill>
                <a:effectLst/>
                <a:latin typeface="Segoe UI" panose="020B0502040204020203" pitchFamily="34" charset="0"/>
              </a:rPr>
              <a:t>Now you have an environment you can use for the rest of the learning path. The last step is to create a project folder for your source code files.</a:t>
            </a:r>
          </a:p>
          <a:p>
            <a:pPr algn="l">
              <a:buFont typeface="+mj-lt"/>
              <a:buAutoNum type="arabicPeriod"/>
            </a:pPr>
            <a:r>
              <a:rPr lang="en-US" b="0" i="0" dirty="0">
                <a:solidFill>
                  <a:srgbClr val="171717"/>
                </a:solidFill>
                <a:effectLst/>
                <a:latin typeface="Segoe UI" panose="020B0502040204020203" pitchFamily="34" charset="0"/>
              </a:rPr>
              <a:t>Choose an easily accessible location on your computer, and create a folder named </a:t>
            </a:r>
            <a:r>
              <a:rPr lang="en-US" b="1" i="0" dirty="0" err="1">
                <a:solidFill>
                  <a:srgbClr val="171717"/>
                </a:solidFill>
                <a:effectLst/>
                <a:latin typeface="Segoe UI" panose="020B0502040204020203" pitchFamily="34" charset="0"/>
              </a:rPr>
              <a:t>ClassifySpaceRocks</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Open Visual Studio Code, and then open the folder you created.</a:t>
            </a:r>
          </a:p>
          <a:p>
            <a:pPr algn="l">
              <a:buFont typeface="+mj-lt"/>
              <a:buAutoNum type="arabicPeriod"/>
            </a:pPr>
            <a:r>
              <a:rPr lang="en-US" b="1" i="0" dirty="0">
                <a:solidFill>
                  <a:srgbClr val="171717"/>
                </a:solidFill>
                <a:effectLst/>
                <a:latin typeface="Segoe UI" panose="020B0502040204020203" pitchFamily="34" charset="0"/>
              </a:rPr>
              <a:t> Note</a:t>
            </a:r>
          </a:p>
          <a:p>
            <a:pPr algn="l">
              <a:buFont typeface="+mj-lt"/>
              <a:buAutoNum type="arabicPeriod"/>
            </a:pPr>
            <a:r>
              <a:rPr lang="en-US" b="0" i="0" dirty="0">
                <a:solidFill>
                  <a:srgbClr val="171717"/>
                </a:solidFill>
                <a:effectLst/>
                <a:latin typeface="Segoe UI" panose="020B0502040204020203" pitchFamily="34" charset="0"/>
              </a:rPr>
              <a:t>If you were running Visual Studio Code before your finished the install and set up of your Anaconda environment, you'll need to restart Visual Studio Code so the app can detect the environment.</a:t>
            </a:r>
          </a:p>
          <a:p>
            <a:pPr algn="l">
              <a:buFont typeface="+mj-lt"/>
              <a:buAutoNum type="arabicPeriod"/>
            </a:pPr>
            <a:r>
              <a:rPr lang="en-US" b="0" i="0" dirty="0">
                <a:solidFill>
                  <a:srgbClr val="171717"/>
                </a:solidFill>
                <a:effectLst/>
                <a:latin typeface="Segoe UI" panose="020B0502040204020203" pitchFamily="34" charset="0"/>
              </a:rPr>
              <a:t>Create a </a:t>
            </a:r>
            <a:r>
              <a:rPr lang="en-US" b="0"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Notebook file named </a:t>
            </a:r>
            <a:r>
              <a:rPr lang="en-US" b="1" i="0" dirty="0" err="1">
                <a:solidFill>
                  <a:srgbClr val="171717"/>
                </a:solidFill>
                <a:effectLst/>
                <a:latin typeface="Segoe UI" panose="020B0502040204020203" pitchFamily="34" charset="0"/>
              </a:rPr>
              <a:t>ClassifySpaceRockProgram</a:t>
            </a:r>
            <a:r>
              <a:rPr lang="en-US" b="0" i="0" dirty="0">
                <a:solidFill>
                  <a:srgbClr val="171717"/>
                </a:solidFill>
                <a:effectLst/>
                <a:latin typeface="Segoe UI" panose="020B0502040204020203" pitchFamily="34" charset="0"/>
              </a:rPr>
              <a:t>.</a:t>
            </a:r>
          </a:p>
          <a:p>
            <a:pPr marL="742950" lvl="1" indent="-285750" algn="l">
              <a:buFont typeface="+mj-lt"/>
              <a:buAutoNum type="arabicPeriod"/>
            </a:pPr>
            <a:r>
              <a:rPr lang="en-US" b="0" i="0" dirty="0">
                <a:solidFill>
                  <a:srgbClr val="171717"/>
                </a:solidFill>
                <a:effectLst/>
                <a:latin typeface="Segoe UI" panose="020B0502040204020203" pitchFamily="34" charset="0"/>
              </a:rPr>
              <a:t>Enter Ctrl + Shift + P to open the </a:t>
            </a:r>
            <a:r>
              <a:rPr lang="en-US" b="1" i="0" dirty="0">
                <a:solidFill>
                  <a:srgbClr val="171717"/>
                </a:solidFill>
                <a:effectLst/>
                <a:latin typeface="Segoe UI" panose="020B0502040204020203" pitchFamily="34" charset="0"/>
              </a:rPr>
              <a:t>Command</a:t>
            </a:r>
            <a:r>
              <a:rPr lang="en-US" b="0" i="0" dirty="0">
                <a:solidFill>
                  <a:srgbClr val="171717"/>
                </a:solidFill>
                <a:effectLst/>
                <a:latin typeface="Segoe UI" panose="020B0502040204020203" pitchFamily="34" charset="0"/>
              </a:rPr>
              <a:t> dropdown menu at the top of Visual Studio.</a:t>
            </a:r>
          </a:p>
          <a:p>
            <a:pPr marL="742950" lvl="1" indent="-285750" algn="l">
              <a:buFont typeface="+mj-lt"/>
              <a:buAutoNum type="arabicPeriod"/>
            </a:pPr>
            <a:r>
              <a:rPr lang="en-US" b="0" i="0" dirty="0">
                <a:solidFill>
                  <a:srgbClr val="171717"/>
                </a:solidFill>
                <a:effectLst/>
                <a:latin typeface="Segoe UI" panose="020B0502040204020203" pitchFamily="34" charset="0"/>
              </a:rPr>
              <a:t>Select </a:t>
            </a:r>
            <a:r>
              <a:rPr lang="en-US" b="1" i="0" dirty="0" err="1">
                <a:solidFill>
                  <a:srgbClr val="171717"/>
                </a:solidFill>
                <a:effectLst/>
                <a:latin typeface="Segoe UI" panose="020B0502040204020203" pitchFamily="34" charset="0"/>
              </a:rPr>
              <a:t>Jupyter</a:t>
            </a:r>
            <a:r>
              <a:rPr lang="en-US" b="1" i="0" dirty="0">
                <a:solidFill>
                  <a:srgbClr val="171717"/>
                </a:solidFill>
                <a:effectLst/>
                <a:latin typeface="Segoe UI" panose="020B0502040204020203" pitchFamily="34" charset="0"/>
              </a:rPr>
              <a:t>: Create new blank notebook</a:t>
            </a:r>
            <a:r>
              <a:rPr lang="en-US" b="0" i="0" dirty="0">
                <a:solidFill>
                  <a:srgbClr val="171717"/>
                </a:solidFill>
                <a:effectLst/>
                <a:latin typeface="Segoe UI" panose="020B0502040204020203" pitchFamily="34" charset="0"/>
              </a:rPr>
              <a:t>.</a:t>
            </a:r>
          </a:p>
          <a:p>
            <a:pPr marL="742950" lvl="1" indent="-285750" algn="l">
              <a:buFont typeface="+mj-lt"/>
              <a:buAutoNum type="arabicPeriod"/>
            </a:pPr>
            <a:r>
              <a:rPr lang="en-US" b="0" i="0" dirty="0">
                <a:solidFill>
                  <a:srgbClr val="171717"/>
                </a:solidFill>
                <a:effectLst/>
                <a:latin typeface="Segoe UI" panose="020B0502040204020203" pitchFamily="34" charset="0"/>
              </a:rPr>
              <a:t>A new notebook file opens. The system shows a message about connecting to the Python kernel in the lower-right corner.</a:t>
            </a:r>
          </a:p>
          <a:p>
            <a:pPr marL="742950" lvl="1" indent="-285750" algn="l">
              <a:buFont typeface="+mj-lt"/>
              <a:buAutoNum type="arabicPeriod"/>
            </a:pPr>
            <a:r>
              <a:rPr lang="en-US" b="0" i="0" dirty="0">
                <a:solidFill>
                  <a:srgbClr val="171717"/>
                </a:solidFill>
                <a:effectLst/>
                <a:latin typeface="Segoe UI" panose="020B0502040204020203" pitchFamily="34" charset="0"/>
              </a:rPr>
              <a:t>Add the following comment in the first cell of the new notebook:</a:t>
            </a:r>
          </a:p>
          <a:p>
            <a:pPr marL="742950" lvl="1" indent="-285750" algn="l">
              <a:buFont typeface="+mj-lt"/>
              <a:buAutoNum type="arabicPeriod"/>
            </a:pPr>
            <a:r>
              <a:rPr lang="en-US" b="0" i="0" dirty="0" err="1">
                <a:solidFill>
                  <a:srgbClr val="171717"/>
                </a:solidFill>
                <a:effectLst/>
                <a:latin typeface="Segoe UI" panose="020B0502040204020203" pitchFamily="34" charset="0"/>
              </a:rPr>
              <a:t>PythonCopy</a:t>
            </a:r>
            <a:endParaRPr lang="en-US" b="0" i="0" dirty="0">
              <a:solidFill>
                <a:srgbClr val="171717"/>
              </a:solidFill>
              <a:effectLst/>
              <a:latin typeface="Segoe UI" panose="020B0502040204020203" pitchFamily="34" charset="0"/>
            </a:endParaRPr>
          </a:p>
          <a:p>
            <a:pPr marL="742950" lvl="1" indent="-285750" algn="l">
              <a:buFont typeface="+mj-lt"/>
              <a:buAutoNum type="arabicPeriod"/>
            </a:pPr>
            <a:r>
              <a:rPr lang="en-US" b="0" i="0" dirty="0">
                <a:solidFill>
                  <a:srgbClr val="008000"/>
                </a:solidFill>
                <a:effectLst/>
                <a:latin typeface="Segoe UI" panose="020B0502040204020203" pitchFamily="34" charset="0"/>
              </a:rPr>
              <a:t># AI model to classify space rocks</a:t>
            </a:r>
            <a:r>
              <a:rPr lang="en-US" b="0" i="0" dirty="0">
                <a:solidFill>
                  <a:srgbClr val="171717"/>
                </a:solidFill>
                <a:effectLst/>
                <a:latin typeface="Segoe UI" panose="020B0502040204020203" pitchFamily="34" charset="0"/>
              </a:rPr>
              <a:t> </a:t>
            </a:r>
          </a:p>
          <a:p>
            <a:pPr marL="742950" lvl="1" indent="-285750" algn="l">
              <a:buFont typeface="+mj-lt"/>
              <a:buAutoNum type="arabicPeriod"/>
            </a:pPr>
            <a:r>
              <a:rPr lang="en-US" b="0" i="0" dirty="0">
                <a:solidFill>
                  <a:srgbClr val="171717"/>
                </a:solidFill>
                <a:effectLst/>
                <a:latin typeface="Segoe UI" panose="020B0502040204020203" pitchFamily="34" charset="0"/>
              </a:rPr>
              <a:t>Select the green arrow at the top of the cell to run it.</a:t>
            </a:r>
          </a:p>
          <a:p>
            <a:pPr marL="742950" lvl="1" indent="-285750" algn="l">
              <a:buFont typeface="+mj-lt"/>
              <a:buAutoNum type="arabicPeriod"/>
            </a:pPr>
            <a:r>
              <a:rPr lang="en-US" b="0" i="0" dirty="0">
                <a:solidFill>
                  <a:srgbClr val="171717"/>
                </a:solidFill>
                <a:effectLst/>
                <a:latin typeface="Segoe UI" panose="020B0502040204020203" pitchFamily="34" charset="0"/>
              </a:rPr>
              <a:t>Enter Ctrl + S to save the file.</a:t>
            </a:r>
          </a:p>
          <a:p>
            <a:pPr marL="742950" lvl="1" indent="-285750" algn="l">
              <a:buFont typeface="+mj-lt"/>
              <a:buAutoNum type="arabicPeriod"/>
            </a:pPr>
            <a:r>
              <a:rPr lang="en-US" b="0" i="0" dirty="0">
                <a:solidFill>
                  <a:srgbClr val="171717"/>
                </a:solidFill>
                <a:effectLst/>
                <a:latin typeface="Segoe UI" panose="020B0502040204020203" pitchFamily="34" charset="0"/>
              </a:rPr>
              <a:t>In the </a:t>
            </a:r>
            <a:r>
              <a:rPr lang="en-US" b="1" i="0" dirty="0">
                <a:solidFill>
                  <a:srgbClr val="171717"/>
                </a:solidFill>
                <a:effectLst/>
                <a:latin typeface="Segoe UI" panose="020B0502040204020203" pitchFamily="34" charset="0"/>
              </a:rPr>
              <a:t>Save As</a:t>
            </a:r>
            <a:r>
              <a:rPr lang="en-US" b="0" i="0" dirty="0">
                <a:solidFill>
                  <a:srgbClr val="171717"/>
                </a:solidFill>
                <a:effectLst/>
                <a:latin typeface="Segoe UI" panose="020B0502040204020203" pitchFamily="34" charset="0"/>
              </a:rPr>
              <a:t> dialog, browse to your folder.</a:t>
            </a:r>
          </a:p>
          <a:p>
            <a:pPr marL="742950" lvl="1" indent="-285750" algn="l">
              <a:buFont typeface="+mj-lt"/>
              <a:buAutoNum type="arabicPeriod"/>
            </a:pPr>
            <a:r>
              <a:rPr lang="en-US" b="0" i="0" dirty="0">
                <a:solidFill>
                  <a:srgbClr val="171717"/>
                </a:solidFill>
                <a:effectLst/>
                <a:latin typeface="Segoe UI" panose="020B0502040204020203" pitchFamily="34" charset="0"/>
              </a:rPr>
              <a:t>Enter the name for the new notebook file. In our example, we'll use the name </a:t>
            </a:r>
            <a:r>
              <a:rPr lang="en-US" b="1" i="0" dirty="0" err="1">
                <a:solidFill>
                  <a:srgbClr val="171717"/>
                </a:solidFill>
                <a:effectLst/>
                <a:latin typeface="Segoe UI" panose="020B0502040204020203" pitchFamily="34" charset="0"/>
              </a:rPr>
              <a:t>ClassifySpaceRockProgram</a:t>
            </a:r>
            <a:r>
              <a:rPr lang="en-US" b="0" i="0" dirty="0">
                <a:solidFill>
                  <a:srgbClr val="171717"/>
                </a:solidFill>
                <a:effectLst/>
                <a:latin typeface="Segoe UI" panose="020B0502040204020203" pitchFamily="34" charset="0"/>
              </a:rPr>
              <a:t>. Make sure </a:t>
            </a:r>
            <a:r>
              <a:rPr lang="en-US" b="1"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is selected as the file type.</a:t>
            </a:r>
          </a:p>
          <a:p>
            <a:pPr marL="742950" lvl="1" indent="-285750"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Save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The saved </a:t>
            </a:r>
            <a:r>
              <a:rPr lang="en-US" b="0"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Notebook file should have the file extension </a:t>
            </a:r>
            <a:r>
              <a:rPr lang="en-US" b="0" i="1" dirty="0">
                <a:solidFill>
                  <a:srgbClr val="171717"/>
                </a:solidFill>
                <a:effectLst/>
                <a:latin typeface="Segoe UI" panose="020B0502040204020203" pitchFamily="34" charset="0"/>
              </a:rPr>
              <a:t>.</a:t>
            </a:r>
            <a:r>
              <a:rPr lang="en-US" b="0" i="1" dirty="0" err="1">
                <a:solidFill>
                  <a:srgbClr val="171717"/>
                </a:solidFill>
                <a:effectLst/>
                <a:latin typeface="Segoe UI" panose="020B0502040204020203" pitchFamily="34" charset="0"/>
              </a:rPr>
              <a:t>ipynb</a:t>
            </a:r>
            <a:r>
              <a:rPr lang="en-US" b="0" i="0" dirty="0">
                <a:solidFill>
                  <a:srgbClr val="171717"/>
                </a:solidFill>
                <a:effectLst/>
                <a:latin typeface="Segoe UI" panose="020B0502040204020203" pitchFamily="34" charset="0"/>
              </a:rPr>
              <a:t>. You should see the file in the </a:t>
            </a:r>
            <a:r>
              <a:rPr lang="en-US" b="1" i="0" dirty="0">
                <a:solidFill>
                  <a:srgbClr val="171717"/>
                </a:solidFill>
                <a:effectLst/>
                <a:latin typeface="Segoe UI" panose="020B0502040204020203" pitchFamily="34" charset="0"/>
              </a:rPr>
              <a:t>Explorer</a:t>
            </a:r>
            <a:r>
              <a:rPr lang="en-US" b="0" i="0" dirty="0">
                <a:solidFill>
                  <a:srgbClr val="171717"/>
                </a:solidFill>
                <a:effectLst/>
                <a:latin typeface="Segoe UI" panose="020B0502040204020203" pitchFamily="34" charset="0"/>
              </a:rPr>
              <a:t> view in Visual Studio.</a:t>
            </a:r>
          </a:p>
          <a:p>
            <a:pPr algn="l">
              <a:buFont typeface="+mj-lt"/>
              <a:buAutoNum type="arabicPeriod"/>
            </a:pPr>
            <a:r>
              <a:rPr lang="en-US" b="0" i="0" dirty="0">
                <a:solidFill>
                  <a:srgbClr val="171717"/>
                </a:solidFill>
                <a:effectLst/>
                <a:latin typeface="Segoe UI" panose="020B0502040204020203" pitchFamily="34" charset="0"/>
              </a:rPr>
              <a:t>At the upper-right and lower-left corners of Visual Studio, change the environment to the new Anaconda environment you created.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1210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Create project folder and </a:t>
            </a:r>
            <a:r>
              <a:rPr lang="en-US" b="1" i="0" dirty="0" err="1">
                <a:solidFill>
                  <a:srgbClr val="171717"/>
                </a:solidFill>
                <a:effectLst/>
                <a:latin typeface="Segoe UI" panose="020B0502040204020203" pitchFamily="34" charset="0"/>
              </a:rPr>
              <a:t>Jupyter</a:t>
            </a:r>
            <a:r>
              <a:rPr lang="en-US" b="1" i="0" dirty="0">
                <a:solidFill>
                  <a:srgbClr val="171717"/>
                </a:solidFill>
                <a:effectLst/>
                <a:latin typeface="Segoe UI" panose="020B0502040204020203" pitchFamily="34" charset="0"/>
              </a:rPr>
              <a:t> Notebook file</a:t>
            </a:r>
          </a:p>
          <a:p>
            <a:pPr algn="l"/>
            <a:r>
              <a:rPr lang="en-US" b="0" i="0" dirty="0">
                <a:solidFill>
                  <a:srgbClr val="171717"/>
                </a:solidFill>
                <a:effectLst/>
                <a:latin typeface="Segoe UI" panose="020B0502040204020203" pitchFamily="34" charset="0"/>
              </a:rPr>
              <a:t>Now you have an environment you can use for the rest of the learning path. The last step is to create a project folder for your source code files.</a:t>
            </a:r>
          </a:p>
          <a:p>
            <a:pPr algn="l">
              <a:buFont typeface="+mj-lt"/>
              <a:buAutoNum type="arabicPeriod"/>
            </a:pPr>
            <a:r>
              <a:rPr lang="en-US" b="0" i="0" dirty="0">
                <a:solidFill>
                  <a:srgbClr val="171717"/>
                </a:solidFill>
                <a:effectLst/>
                <a:latin typeface="Segoe UI" panose="020B0502040204020203" pitchFamily="34" charset="0"/>
              </a:rPr>
              <a:t>Choose an easily accessible location on your computer, and create a folder named </a:t>
            </a:r>
            <a:r>
              <a:rPr lang="en-US" b="1" i="0" dirty="0" err="1">
                <a:solidFill>
                  <a:srgbClr val="171717"/>
                </a:solidFill>
                <a:effectLst/>
                <a:latin typeface="Segoe UI" panose="020B0502040204020203" pitchFamily="34" charset="0"/>
              </a:rPr>
              <a:t>ClassifySpaceRocks</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Open Visual Studio Code, and then open the folder you created.</a:t>
            </a:r>
          </a:p>
          <a:p>
            <a:pPr algn="l">
              <a:buFont typeface="+mj-lt"/>
              <a:buAutoNum type="arabicPeriod"/>
            </a:pPr>
            <a:r>
              <a:rPr lang="en-US" b="1" i="0" dirty="0">
                <a:solidFill>
                  <a:srgbClr val="171717"/>
                </a:solidFill>
                <a:effectLst/>
                <a:latin typeface="Segoe UI" panose="020B0502040204020203" pitchFamily="34" charset="0"/>
              </a:rPr>
              <a:t> Note</a:t>
            </a:r>
          </a:p>
          <a:p>
            <a:pPr algn="l">
              <a:buFont typeface="+mj-lt"/>
              <a:buAutoNum type="arabicPeriod"/>
            </a:pPr>
            <a:r>
              <a:rPr lang="en-US" b="0" i="0" dirty="0">
                <a:solidFill>
                  <a:srgbClr val="171717"/>
                </a:solidFill>
                <a:effectLst/>
                <a:latin typeface="Segoe UI" panose="020B0502040204020203" pitchFamily="34" charset="0"/>
              </a:rPr>
              <a:t>If you were running Visual Studio Code before your finished the install and set up of your Anaconda environment, you'll need to restart Visual Studio Code so the app can detect the environment.</a:t>
            </a:r>
          </a:p>
          <a:p>
            <a:pPr algn="l">
              <a:buFont typeface="+mj-lt"/>
              <a:buAutoNum type="arabicPeriod"/>
            </a:pPr>
            <a:r>
              <a:rPr lang="en-US" b="0" i="0" dirty="0">
                <a:solidFill>
                  <a:srgbClr val="171717"/>
                </a:solidFill>
                <a:effectLst/>
                <a:latin typeface="Segoe UI" panose="020B0502040204020203" pitchFamily="34" charset="0"/>
              </a:rPr>
              <a:t>Create a </a:t>
            </a:r>
            <a:r>
              <a:rPr lang="en-US" b="0"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Notebook file named </a:t>
            </a:r>
            <a:r>
              <a:rPr lang="en-US" b="1" i="0" dirty="0" err="1">
                <a:solidFill>
                  <a:srgbClr val="171717"/>
                </a:solidFill>
                <a:effectLst/>
                <a:latin typeface="Segoe UI" panose="020B0502040204020203" pitchFamily="34" charset="0"/>
              </a:rPr>
              <a:t>ClassifySpaceRockProgram</a:t>
            </a:r>
            <a:r>
              <a:rPr lang="en-US" b="0" i="0" dirty="0">
                <a:solidFill>
                  <a:srgbClr val="171717"/>
                </a:solidFill>
                <a:effectLst/>
                <a:latin typeface="Segoe UI" panose="020B0502040204020203" pitchFamily="34" charset="0"/>
              </a:rPr>
              <a:t>.</a:t>
            </a:r>
          </a:p>
          <a:p>
            <a:pPr marL="742950" lvl="1" indent="-285750" algn="l">
              <a:buFont typeface="+mj-lt"/>
              <a:buAutoNum type="arabicPeriod"/>
            </a:pPr>
            <a:r>
              <a:rPr lang="en-US" b="0" i="0" dirty="0">
                <a:solidFill>
                  <a:srgbClr val="171717"/>
                </a:solidFill>
                <a:effectLst/>
                <a:latin typeface="Segoe UI" panose="020B0502040204020203" pitchFamily="34" charset="0"/>
              </a:rPr>
              <a:t>Enter Ctrl + Shift + P to open the </a:t>
            </a:r>
            <a:r>
              <a:rPr lang="en-US" b="1" i="0" dirty="0">
                <a:solidFill>
                  <a:srgbClr val="171717"/>
                </a:solidFill>
                <a:effectLst/>
                <a:latin typeface="Segoe UI" panose="020B0502040204020203" pitchFamily="34" charset="0"/>
              </a:rPr>
              <a:t>Command</a:t>
            </a:r>
            <a:r>
              <a:rPr lang="en-US" b="0" i="0" dirty="0">
                <a:solidFill>
                  <a:srgbClr val="171717"/>
                </a:solidFill>
                <a:effectLst/>
                <a:latin typeface="Segoe UI" panose="020B0502040204020203" pitchFamily="34" charset="0"/>
              </a:rPr>
              <a:t> dropdown menu at the top of Visual Studio.</a:t>
            </a:r>
          </a:p>
          <a:p>
            <a:pPr marL="742950" lvl="1" indent="-285750" algn="l">
              <a:buFont typeface="+mj-lt"/>
              <a:buAutoNum type="arabicPeriod"/>
            </a:pPr>
            <a:r>
              <a:rPr lang="en-US" b="0" i="0" dirty="0">
                <a:solidFill>
                  <a:srgbClr val="171717"/>
                </a:solidFill>
                <a:effectLst/>
                <a:latin typeface="Segoe UI" panose="020B0502040204020203" pitchFamily="34" charset="0"/>
              </a:rPr>
              <a:t>Select </a:t>
            </a:r>
            <a:r>
              <a:rPr lang="en-US" b="1" i="0" dirty="0" err="1">
                <a:solidFill>
                  <a:srgbClr val="171717"/>
                </a:solidFill>
                <a:effectLst/>
                <a:latin typeface="Segoe UI" panose="020B0502040204020203" pitchFamily="34" charset="0"/>
              </a:rPr>
              <a:t>Jupyter</a:t>
            </a:r>
            <a:r>
              <a:rPr lang="en-US" b="1" i="0" dirty="0">
                <a:solidFill>
                  <a:srgbClr val="171717"/>
                </a:solidFill>
                <a:effectLst/>
                <a:latin typeface="Segoe UI" panose="020B0502040204020203" pitchFamily="34" charset="0"/>
              </a:rPr>
              <a:t>: Create new blank notebook</a:t>
            </a:r>
            <a:r>
              <a:rPr lang="en-US" b="0" i="0" dirty="0">
                <a:solidFill>
                  <a:srgbClr val="171717"/>
                </a:solidFill>
                <a:effectLst/>
                <a:latin typeface="Segoe UI" panose="020B0502040204020203" pitchFamily="34" charset="0"/>
              </a:rPr>
              <a:t>.</a:t>
            </a:r>
          </a:p>
          <a:p>
            <a:pPr marL="742950" lvl="1" indent="-285750" algn="l">
              <a:buFont typeface="+mj-lt"/>
              <a:buAutoNum type="arabicPeriod"/>
            </a:pPr>
            <a:r>
              <a:rPr lang="en-US" b="0" i="0" dirty="0">
                <a:solidFill>
                  <a:srgbClr val="171717"/>
                </a:solidFill>
                <a:effectLst/>
                <a:latin typeface="Segoe UI" panose="020B0502040204020203" pitchFamily="34" charset="0"/>
              </a:rPr>
              <a:t>A new notebook file opens. The system shows a message about connecting to the Python kernel in the lower-right corner.</a:t>
            </a:r>
          </a:p>
          <a:p>
            <a:pPr marL="742950" lvl="1" indent="-285750" algn="l">
              <a:buFont typeface="+mj-lt"/>
              <a:buAutoNum type="arabicPeriod"/>
            </a:pPr>
            <a:r>
              <a:rPr lang="en-US" b="0" i="0" dirty="0">
                <a:solidFill>
                  <a:srgbClr val="171717"/>
                </a:solidFill>
                <a:effectLst/>
                <a:latin typeface="Segoe UI" panose="020B0502040204020203" pitchFamily="34" charset="0"/>
              </a:rPr>
              <a:t>Add the following comment in the first cell of the new notebook:</a:t>
            </a:r>
          </a:p>
          <a:p>
            <a:pPr marL="742950" lvl="1" indent="-285750" algn="l">
              <a:buFont typeface="+mj-lt"/>
              <a:buAutoNum type="arabicPeriod"/>
            </a:pPr>
            <a:r>
              <a:rPr lang="en-US" b="0" i="0" dirty="0" err="1">
                <a:solidFill>
                  <a:srgbClr val="171717"/>
                </a:solidFill>
                <a:effectLst/>
                <a:latin typeface="Segoe UI" panose="020B0502040204020203" pitchFamily="34" charset="0"/>
              </a:rPr>
              <a:t>PythonCopy</a:t>
            </a:r>
            <a:endParaRPr lang="en-US" b="0" i="0" dirty="0">
              <a:solidFill>
                <a:srgbClr val="171717"/>
              </a:solidFill>
              <a:effectLst/>
              <a:latin typeface="Segoe UI" panose="020B0502040204020203" pitchFamily="34" charset="0"/>
            </a:endParaRPr>
          </a:p>
          <a:p>
            <a:pPr marL="742950" lvl="1" indent="-285750" algn="l">
              <a:buFont typeface="+mj-lt"/>
              <a:buAutoNum type="arabicPeriod"/>
            </a:pPr>
            <a:r>
              <a:rPr lang="en-US" b="0" i="0" dirty="0">
                <a:solidFill>
                  <a:srgbClr val="008000"/>
                </a:solidFill>
                <a:effectLst/>
                <a:latin typeface="Segoe UI" panose="020B0502040204020203" pitchFamily="34" charset="0"/>
              </a:rPr>
              <a:t># AI model to classify space rocks</a:t>
            </a:r>
            <a:r>
              <a:rPr lang="en-US" b="0" i="0" dirty="0">
                <a:solidFill>
                  <a:srgbClr val="171717"/>
                </a:solidFill>
                <a:effectLst/>
                <a:latin typeface="Segoe UI" panose="020B0502040204020203" pitchFamily="34" charset="0"/>
              </a:rPr>
              <a:t> </a:t>
            </a:r>
          </a:p>
          <a:p>
            <a:pPr marL="742950" lvl="1" indent="-285750" algn="l">
              <a:buFont typeface="+mj-lt"/>
              <a:buAutoNum type="arabicPeriod"/>
            </a:pPr>
            <a:r>
              <a:rPr lang="en-US" b="0" i="0" dirty="0">
                <a:solidFill>
                  <a:srgbClr val="171717"/>
                </a:solidFill>
                <a:effectLst/>
                <a:latin typeface="Segoe UI" panose="020B0502040204020203" pitchFamily="34" charset="0"/>
              </a:rPr>
              <a:t>Select the green arrow at the top of the cell to run it.</a:t>
            </a:r>
          </a:p>
          <a:p>
            <a:pPr marL="742950" lvl="1" indent="-285750" algn="l">
              <a:buFont typeface="+mj-lt"/>
              <a:buAutoNum type="arabicPeriod"/>
            </a:pPr>
            <a:r>
              <a:rPr lang="en-US" b="0" i="0" dirty="0">
                <a:solidFill>
                  <a:srgbClr val="171717"/>
                </a:solidFill>
                <a:effectLst/>
                <a:latin typeface="Segoe UI" panose="020B0502040204020203" pitchFamily="34" charset="0"/>
              </a:rPr>
              <a:t>Enter Ctrl + S to save the file.</a:t>
            </a:r>
          </a:p>
          <a:p>
            <a:pPr marL="742950" lvl="1" indent="-285750" algn="l">
              <a:buFont typeface="+mj-lt"/>
              <a:buAutoNum type="arabicPeriod"/>
            </a:pPr>
            <a:r>
              <a:rPr lang="en-US" b="0" i="0" dirty="0">
                <a:solidFill>
                  <a:srgbClr val="171717"/>
                </a:solidFill>
                <a:effectLst/>
                <a:latin typeface="Segoe UI" panose="020B0502040204020203" pitchFamily="34" charset="0"/>
              </a:rPr>
              <a:t>In the </a:t>
            </a:r>
            <a:r>
              <a:rPr lang="en-US" b="1" i="0" dirty="0">
                <a:solidFill>
                  <a:srgbClr val="171717"/>
                </a:solidFill>
                <a:effectLst/>
                <a:latin typeface="Segoe UI" panose="020B0502040204020203" pitchFamily="34" charset="0"/>
              </a:rPr>
              <a:t>Save As</a:t>
            </a:r>
            <a:r>
              <a:rPr lang="en-US" b="0" i="0" dirty="0">
                <a:solidFill>
                  <a:srgbClr val="171717"/>
                </a:solidFill>
                <a:effectLst/>
                <a:latin typeface="Segoe UI" panose="020B0502040204020203" pitchFamily="34" charset="0"/>
              </a:rPr>
              <a:t> dialog, browse to your folder.</a:t>
            </a:r>
          </a:p>
          <a:p>
            <a:pPr marL="742950" lvl="1" indent="-285750" algn="l">
              <a:buFont typeface="+mj-lt"/>
              <a:buAutoNum type="arabicPeriod"/>
            </a:pPr>
            <a:r>
              <a:rPr lang="en-US" b="0" i="0" dirty="0">
                <a:solidFill>
                  <a:srgbClr val="171717"/>
                </a:solidFill>
                <a:effectLst/>
                <a:latin typeface="Segoe UI" panose="020B0502040204020203" pitchFamily="34" charset="0"/>
              </a:rPr>
              <a:t>Enter the name for the new notebook file. In our example, we'll use the name </a:t>
            </a:r>
            <a:r>
              <a:rPr lang="en-US" b="1" i="0" dirty="0" err="1">
                <a:solidFill>
                  <a:srgbClr val="171717"/>
                </a:solidFill>
                <a:effectLst/>
                <a:latin typeface="Segoe UI" panose="020B0502040204020203" pitchFamily="34" charset="0"/>
              </a:rPr>
              <a:t>ClassifySpaceRockProgram</a:t>
            </a:r>
            <a:r>
              <a:rPr lang="en-US" b="0" i="0" dirty="0">
                <a:solidFill>
                  <a:srgbClr val="171717"/>
                </a:solidFill>
                <a:effectLst/>
                <a:latin typeface="Segoe UI" panose="020B0502040204020203" pitchFamily="34" charset="0"/>
              </a:rPr>
              <a:t>. Make sure </a:t>
            </a:r>
            <a:r>
              <a:rPr lang="en-US" b="1"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is selected as the file type.</a:t>
            </a:r>
          </a:p>
          <a:p>
            <a:pPr marL="742950" lvl="1" indent="-285750"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Save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The saved </a:t>
            </a:r>
            <a:r>
              <a:rPr lang="en-US" b="0"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Notebook file should have the file extension </a:t>
            </a:r>
            <a:r>
              <a:rPr lang="en-US" b="0" i="1" dirty="0">
                <a:solidFill>
                  <a:srgbClr val="171717"/>
                </a:solidFill>
                <a:effectLst/>
                <a:latin typeface="Segoe UI" panose="020B0502040204020203" pitchFamily="34" charset="0"/>
              </a:rPr>
              <a:t>.</a:t>
            </a:r>
            <a:r>
              <a:rPr lang="en-US" b="0" i="1" dirty="0" err="1">
                <a:solidFill>
                  <a:srgbClr val="171717"/>
                </a:solidFill>
                <a:effectLst/>
                <a:latin typeface="Segoe UI" panose="020B0502040204020203" pitchFamily="34" charset="0"/>
              </a:rPr>
              <a:t>ipynb</a:t>
            </a:r>
            <a:r>
              <a:rPr lang="en-US" b="0" i="0" dirty="0">
                <a:solidFill>
                  <a:srgbClr val="171717"/>
                </a:solidFill>
                <a:effectLst/>
                <a:latin typeface="Segoe UI" panose="020B0502040204020203" pitchFamily="34" charset="0"/>
              </a:rPr>
              <a:t>. You should see the file in the </a:t>
            </a:r>
            <a:r>
              <a:rPr lang="en-US" b="1" i="0" dirty="0">
                <a:solidFill>
                  <a:srgbClr val="171717"/>
                </a:solidFill>
                <a:effectLst/>
                <a:latin typeface="Segoe UI" panose="020B0502040204020203" pitchFamily="34" charset="0"/>
              </a:rPr>
              <a:t>Explorer</a:t>
            </a:r>
            <a:r>
              <a:rPr lang="en-US" b="0" i="0" dirty="0">
                <a:solidFill>
                  <a:srgbClr val="171717"/>
                </a:solidFill>
                <a:effectLst/>
                <a:latin typeface="Segoe UI" panose="020B0502040204020203" pitchFamily="34" charset="0"/>
              </a:rPr>
              <a:t> view in Visual Studio.</a:t>
            </a:r>
          </a:p>
          <a:p>
            <a:pPr algn="l">
              <a:buFont typeface="+mj-lt"/>
              <a:buAutoNum type="arabicPeriod"/>
            </a:pPr>
            <a:r>
              <a:rPr lang="en-US" b="0" i="0" dirty="0">
                <a:solidFill>
                  <a:srgbClr val="171717"/>
                </a:solidFill>
                <a:effectLst/>
                <a:latin typeface="Segoe UI" panose="020B0502040204020203" pitchFamily="34" charset="0"/>
              </a:rPr>
              <a:t>At the upper-right and lower-left corners of Visual Studio, change the environment to the new Anaconda environment you created.</a:t>
            </a:r>
            <a:br>
              <a:rPr lang="en-US" b="0" i="0" dirty="0">
                <a:solidFill>
                  <a:srgbClr val="171717"/>
                </a:solidFill>
                <a:effectLst/>
                <a:latin typeface="Segoe UI" panose="020B0502040204020203" pitchFamily="34" charset="0"/>
              </a:rPr>
            </a:b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Congratulations! You've installed all the libraries you need to make an AI program, and configured Visual Studio Code to find them.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23480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82098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Create project folder and </a:t>
            </a:r>
            <a:r>
              <a:rPr lang="en-US" b="1" i="0" dirty="0" err="1">
                <a:solidFill>
                  <a:srgbClr val="171717"/>
                </a:solidFill>
                <a:effectLst/>
                <a:latin typeface="Segoe UI" panose="020B0502040204020203" pitchFamily="34" charset="0"/>
              </a:rPr>
              <a:t>Jupyter</a:t>
            </a:r>
            <a:r>
              <a:rPr lang="en-US" b="1" i="0" dirty="0">
                <a:solidFill>
                  <a:srgbClr val="171717"/>
                </a:solidFill>
                <a:effectLst/>
                <a:latin typeface="Segoe UI" panose="020B0502040204020203" pitchFamily="34" charset="0"/>
              </a:rPr>
              <a:t> Notebook file</a:t>
            </a:r>
          </a:p>
          <a:p>
            <a:pPr algn="l"/>
            <a:r>
              <a:rPr lang="en-US" b="0" i="0" dirty="0">
                <a:solidFill>
                  <a:srgbClr val="171717"/>
                </a:solidFill>
                <a:effectLst/>
                <a:latin typeface="Segoe UI" panose="020B0502040204020203" pitchFamily="34" charset="0"/>
              </a:rPr>
              <a:t>Now you have an environment you can use for the rest of the learning path. The last step is to create a project folder for your source code files.</a:t>
            </a:r>
          </a:p>
          <a:p>
            <a:pPr algn="l">
              <a:buFont typeface="+mj-lt"/>
              <a:buAutoNum type="arabicPeriod"/>
            </a:pPr>
            <a:r>
              <a:rPr lang="en-US" b="0" i="0" dirty="0">
                <a:solidFill>
                  <a:srgbClr val="171717"/>
                </a:solidFill>
                <a:effectLst/>
                <a:latin typeface="Segoe UI" panose="020B0502040204020203" pitchFamily="34" charset="0"/>
              </a:rPr>
              <a:t>Choose an easily accessible location on your computer, and create a folder named </a:t>
            </a:r>
            <a:r>
              <a:rPr lang="en-US" b="1" i="0" dirty="0" err="1">
                <a:solidFill>
                  <a:srgbClr val="171717"/>
                </a:solidFill>
                <a:effectLst/>
                <a:latin typeface="Segoe UI" panose="020B0502040204020203" pitchFamily="34" charset="0"/>
              </a:rPr>
              <a:t>ClassifySpaceRocks</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Open Visual Studio Code, and then open the folder you created.</a:t>
            </a:r>
          </a:p>
          <a:p>
            <a:pPr algn="l">
              <a:buFont typeface="+mj-lt"/>
              <a:buAutoNum type="arabicPeriod"/>
            </a:pPr>
            <a:r>
              <a:rPr lang="en-US" b="1" i="0" dirty="0">
                <a:solidFill>
                  <a:srgbClr val="171717"/>
                </a:solidFill>
                <a:effectLst/>
                <a:latin typeface="Segoe UI" panose="020B0502040204020203" pitchFamily="34" charset="0"/>
              </a:rPr>
              <a:t> Note</a:t>
            </a:r>
          </a:p>
          <a:p>
            <a:pPr algn="l">
              <a:buFont typeface="+mj-lt"/>
              <a:buAutoNum type="arabicPeriod"/>
            </a:pPr>
            <a:r>
              <a:rPr lang="en-US" b="0" i="0" dirty="0">
                <a:solidFill>
                  <a:srgbClr val="171717"/>
                </a:solidFill>
                <a:effectLst/>
                <a:latin typeface="Segoe UI" panose="020B0502040204020203" pitchFamily="34" charset="0"/>
              </a:rPr>
              <a:t>If you were running Visual Studio Code before your finished the install and set up of your Anaconda environment, you'll need to restart Visual Studio Code so the app can detect the environment.</a:t>
            </a:r>
          </a:p>
          <a:p>
            <a:pPr algn="l">
              <a:buFont typeface="+mj-lt"/>
              <a:buAutoNum type="arabicPeriod"/>
            </a:pPr>
            <a:r>
              <a:rPr lang="en-US" b="0" i="0" dirty="0">
                <a:solidFill>
                  <a:srgbClr val="171717"/>
                </a:solidFill>
                <a:effectLst/>
                <a:latin typeface="Segoe UI" panose="020B0502040204020203" pitchFamily="34" charset="0"/>
              </a:rPr>
              <a:t>Create a </a:t>
            </a:r>
            <a:r>
              <a:rPr lang="en-US" b="0"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Notebook file named </a:t>
            </a:r>
            <a:r>
              <a:rPr lang="en-US" b="1" i="0" dirty="0" err="1">
                <a:solidFill>
                  <a:srgbClr val="171717"/>
                </a:solidFill>
                <a:effectLst/>
                <a:latin typeface="Segoe UI" panose="020B0502040204020203" pitchFamily="34" charset="0"/>
              </a:rPr>
              <a:t>ClassifySpaceRockProgram</a:t>
            </a:r>
            <a:r>
              <a:rPr lang="en-US" b="0" i="0" dirty="0">
                <a:solidFill>
                  <a:srgbClr val="171717"/>
                </a:solidFill>
                <a:effectLst/>
                <a:latin typeface="Segoe UI" panose="020B0502040204020203" pitchFamily="34" charset="0"/>
              </a:rPr>
              <a:t>.</a:t>
            </a:r>
          </a:p>
          <a:p>
            <a:pPr marL="742950" lvl="1" indent="-285750" algn="l">
              <a:buFont typeface="+mj-lt"/>
              <a:buAutoNum type="arabicPeriod"/>
            </a:pPr>
            <a:r>
              <a:rPr lang="en-US" b="0" i="0" dirty="0">
                <a:solidFill>
                  <a:srgbClr val="171717"/>
                </a:solidFill>
                <a:effectLst/>
                <a:latin typeface="Segoe UI" panose="020B0502040204020203" pitchFamily="34" charset="0"/>
              </a:rPr>
              <a:t>Enter Ctrl + Shift + P to open the </a:t>
            </a:r>
            <a:r>
              <a:rPr lang="en-US" b="1" i="0" dirty="0">
                <a:solidFill>
                  <a:srgbClr val="171717"/>
                </a:solidFill>
                <a:effectLst/>
                <a:latin typeface="Segoe UI" panose="020B0502040204020203" pitchFamily="34" charset="0"/>
              </a:rPr>
              <a:t>Command</a:t>
            </a:r>
            <a:r>
              <a:rPr lang="en-US" b="0" i="0" dirty="0">
                <a:solidFill>
                  <a:srgbClr val="171717"/>
                </a:solidFill>
                <a:effectLst/>
                <a:latin typeface="Segoe UI" panose="020B0502040204020203" pitchFamily="34" charset="0"/>
              </a:rPr>
              <a:t> dropdown menu at the top of Visual Studio.</a:t>
            </a:r>
          </a:p>
          <a:p>
            <a:pPr marL="742950" lvl="1" indent="-285750" algn="l">
              <a:buFont typeface="+mj-lt"/>
              <a:buAutoNum type="arabicPeriod"/>
            </a:pPr>
            <a:r>
              <a:rPr lang="en-US" b="0" i="0" dirty="0">
                <a:solidFill>
                  <a:srgbClr val="171717"/>
                </a:solidFill>
                <a:effectLst/>
                <a:latin typeface="Segoe UI" panose="020B0502040204020203" pitchFamily="34" charset="0"/>
              </a:rPr>
              <a:t>Select </a:t>
            </a:r>
            <a:r>
              <a:rPr lang="en-US" b="1" i="0" dirty="0" err="1">
                <a:solidFill>
                  <a:srgbClr val="171717"/>
                </a:solidFill>
                <a:effectLst/>
                <a:latin typeface="Segoe UI" panose="020B0502040204020203" pitchFamily="34" charset="0"/>
              </a:rPr>
              <a:t>Jupyter</a:t>
            </a:r>
            <a:r>
              <a:rPr lang="en-US" b="1" i="0" dirty="0">
                <a:solidFill>
                  <a:srgbClr val="171717"/>
                </a:solidFill>
                <a:effectLst/>
                <a:latin typeface="Segoe UI" panose="020B0502040204020203" pitchFamily="34" charset="0"/>
              </a:rPr>
              <a:t>: Create new blank notebook</a:t>
            </a:r>
            <a:r>
              <a:rPr lang="en-US" b="0" i="0" dirty="0">
                <a:solidFill>
                  <a:srgbClr val="171717"/>
                </a:solidFill>
                <a:effectLst/>
                <a:latin typeface="Segoe UI" panose="020B0502040204020203" pitchFamily="34" charset="0"/>
              </a:rPr>
              <a:t>.</a:t>
            </a:r>
          </a:p>
          <a:p>
            <a:pPr marL="742950" lvl="1" indent="-285750" algn="l">
              <a:buFont typeface="+mj-lt"/>
              <a:buAutoNum type="arabicPeriod"/>
            </a:pPr>
            <a:r>
              <a:rPr lang="en-US" b="0" i="0" dirty="0">
                <a:solidFill>
                  <a:srgbClr val="171717"/>
                </a:solidFill>
                <a:effectLst/>
                <a:latin typeface="Segoe UI" panose="020B0502040204020203" pitchFamily="34" charset="0"/>
              </a:rPr>
              <a:t>A new notebook file opens. The system shows a message about connecting to the Python kernel in the lower-right corner.</a:t>
            </a:r>
          </a:p>
          <a:p>
            <a:pPr marL="742950" lvl="1" indent="-285750" algn="l">
              <a:buFont typeface="+mj-lt"/>
              <a:buAutoNum type="arabicPeriod"/>
            </a:pPr>
            <a:r>
              <a:rPr lang="en-US" b="0" i="0" dirty="0">
                <a:solidFill>
                  <a:srgbClr val="171717"/>
                </a:solidFill>
                <a:effectLst/>
                <a:latin typeface="Segoe UI" panose="020B0502040204020203" pitchFamily="34" charset="0"/>
              </a:rPr>
              <a:t>Add the following comment in the first cell of the new notebook:</a:t>
            </a:r>
          </a:p>
          <a:p>
            <a:pPr marL="742950" lvl="1" indent="-285750" algn="l">
              <a:buFont typeface="+mj-lt"/>
              <a:buAutoNum type="arabicPeriod"/>
            </a:pPr>
            <a:r>
              <a:rPr lang="en-US" b="0" i="0" dirty="0" err="1">
                <a:solidFill>
                  <a:srgbClr val="171717"/>
                </a:solidFill>
                <a:effectLst/>
                <a:latin typeface="Segoe UI" panose="020B0502040204020203" pitchFamily="34" charset="0"/>
              </a:rPr>
              <a:t>PythonCopy</a:t>
            </a:r>
            <a:endParaRPr lang="en-US" b="0" i="0" dirty="0">
              <a:solidFill>
                <a:srgbClr val="171717"/>
              </a:solidFill>
              <a:effectLst/>
              <a:latin typeface="Segoe UI" panose="020B0502040204020203" pitchFamily="34" charset="0"/>
            </a:endParaRPr>
          </a:p>
          <a:p>
            <a:pPr marL="742950" lvl="1" indent="-285750" algn="l">
              <a:buFont typeface="+mj-lt"/>
              <a:buAutoNum type="arabicPeriod"/>
            </a:pPr>
            <a:r>
              <a:rPr lang="en-US" b="0" i="0" dirty="0">
                <a:solidFill>
                  <a:srgbClr val="008000"/>
                </a:solidFill>
                <a:effectLst/>
                <a:latin typeface="Segoe UI" panose="020B0502040204020203" pitchFamily="34" charset="0"/>
              </a:rPr>
              <a:t># AI model to classify space rocks</a:t>
            </a:r>
            <a:r>
              <a:rPr lang="en-US" b="0" i="0" dirty="0">
                <a:solidFill>
                  <a:srgbClr val="171717"/>
                </a:solidFill>
                <a:effectLst/>
                <a:latin typeface="Segoe UI" panose="020B0502040204020203" pitchFamily="34" charset="0"/>
              </a:rPr>
              <a:t> </a:t>
            </a:r>
          </a:p>
          <a:p>
            <a:pPr marL="742950" lvl="1" indent="-285750" algn="l">
              <a:buFont typeface="+mj-lt"/>
              <a:buAutoNum type="arabicPeriod"/>
            </a:pPr>
            <a:r>
              <a:rPr lang="en-US" b="0" i="0" dirty="0">
                <a:solidFill>
                  <a:srgbClr val="171717"/>
                </a:solidFill>
                <a:effectLst/>
                <a:latin typeface="Segoe UI" panose="020B0502040204020203" pitchFamily="34" charset="0"/>
              </a:rPr>
              <a:t>Select the green arrow at the top of the cell to run it.</a:t>
            </a:r>
          </a:p>
          <a:p>
            <a:pPr marL="742950" lvl="1" indent="-285750" algn="l">
              <a:buFont typeface="+mj-lt"/>
              <a:buAutoNum type="arabicPeriod"/>
            </a:pPr>
            <a:r>
              <a:rPr lang="en-US" b="0" i="0" dirty="0">
                <a:solidFill>
                  <a:srgbClr val="171717"/>
                </a:solidFill>
                <a:effectLst/>
                <a:latin typeface="Segoe UI" panose="020B0502040204020203" pitchFamily="34" charset="0"/>
              </a:rPr>
              <a:t>Enter Ctrl + S to save the file.</a:t>
            </a:r>
          </a:p>
          <a:p>
            <a:pPr marL="742950" lvl="1" indent="-285750" algn="l">
              <a:buFont typeface="+mj-lt"/>
              <a:buAutoNum type="arabicPeriod"/>
            </a:pPr>
            <a:r>
              <a:rPr lang="en-US" b="0" i="0" dirty="0">
                <a:solidFill>
                  <a:srgbClr val="171717"/>
                </a:solidFill>
                <a:effectLst/>
                <a:latin typeface="Segoe UI" panose="020B0502040204020203" pitchFamily="34" charset="0"/>
              </a:rPr>
              <a:t>In the </a:t>
            </a:r>
            <a:r>
              <a:rPr lang="en-US" b="1" i="0" dirty="0">
                <a:solidFill>
                  <a:srgbClr val="171717"/>
                </a:solidFill>
                <a:effectLst/>
                <a:latin typeface="Segoe UI" panose="020B0502040204020203" pitchFamily="34" charset="0"/>
              </a:rPr>
              <a:t>Save As</a:t>
            </a:r>
            <a:r>
              <a:rPr lang="en-US" b="0" i="0" dirty="0">
                <a:solidFill>
                  <a:srgbClr val="171717"/>
                </a:solidFill>
                <a:effectLst/>
                <a:latin typeface="Segoe UI" panose="020B0502040204020203" pitchFamily="34" charset="0"/>
              </a:rPr>
              <a:t> dialog, browse to your folder.</a:t>
            </a:r>
          </a:p>
          <a:p>
            <a:pPr marL="742950" lvl="1" indent="-285750" algn="l">
              <a:buFont typeface="+mj-lt"/>
              <a:buAutoNum type="arabicPeriod"/>
            </a:pPr>
            <a:r>
              <a:rPr lang="en-US" b="0" i="0" dirty="0">
                <a:solidFill>
                  <a:srgbClr val="171717"/>
                </a:solidFill>
                <a:effectLst/>
                <a:latin typeface="Segoe UI" panose="020B0502040204020203" pitchFamily="34" charset="0"/>
              </a:rPr>
              <a:t>Enter the name for the new notebook file. In our example, we'll use the name </a:t>
            </a:r>
            <a:r>
              <a:rPr lang="en-US" b="1" i="0" dirty="0" err="1">
                <a:solidFill>
                  <a:srgbClr val="171717"/>
                </a:solidFill>
                <a:effectLst/>
                <a:latin typeface="Segoe UI" panose="020B0502040204020203" pitchFamily="34" charset="0"/>
              </a:rPr>
              <a:t>ClassifySpaceRockProgram</a:t>
            </a:r>
            <a:r>
              <a:rPr lang="en-US" b="0" i="0" dirty="0">
                <a:solidFill>
                  <a:srgbClr val="171717"/>
                </a:solidFill>
                <a:effectLst/>
                <a:latin typeface="Segoe UI" panose="020B0502040204020203" pitchFamily="34" charset="0"/>
              </a:rPr>
              <a:t>. Make sure </a:t>
            </a:r>
            <a:r>
              <a:rPr lang="en-US" b="1"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is selected as the file type.</a:t>
            </a:r>
          </a:p>
          <a:p>
            <a:pPr marL="742950" lvl="1" indent="-285750" algn="l">
              <a:buFont typeface="+mj-lt"/>
              <a:buAutoNum type="arabicPeriod"/>
            </a:pPr>
            <a:r>
              <a:rPr lang="en-US" b="0" i="0" dirty="0">
                <a:solidFill>
                  <a:srgbClr val="171717"/>
                </a:solidFill>
                <a:effectLst/>
                <a:latin typeface="Segoe UI" panose="020B0502040204020203" pitchFamily="34" charset="0"/>
              </a:rPr>
              <a:t>Select </a:t>
            </a:r>
            <a:r>
              <a:rPr lang="en-US" b="1" i="0" dirty="0">
                <a:solidFill>
                  <a:srgbClr val="171717"/>
                </a:solidFill>
                <a:effectLst/>
                <a:latin typeface="Segoe UI" panose="020B0502040204020203" pitchFamily="34" charset="0"/>
              </a:rPr>
              <a:t>Save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The saved </a:t>
            </a:r>
            <a:r>
              <a:rPr lang="en-US" b="0" i="0" dirty="0" err="1">
                <a:solidFill>
                  <a:srgbClr val="171717"/>
                </a:solidFill>
                <a:effectLst/>
                <a:latin typeface="Segoe UI" panose="020B0502040204020203" pitchFamily="34" charset="0"/>
              </a:rPr>
              <a:t>Jupyter</a:t>
            </a:r>
            <a:r>
              <a:rPr lang="en-US" b="0" i="0" dirty="0">
                <a:solidFill>
                  <a:srgbClr val="171717"/>
                </a:solidFill>
                <a:effectLst/>
                <a:latin typeface="Segoe UI" panose="020B0502040204020203" pitchFamily="34" charset="0"/>
              </a:rPr>
              <a:t> Notebook file should have the file extension </a:t>
            </a:r>
            <a:r>
              <a:rPr lang="en-US" b="0" i="1" dirty="0">
                <a:solidFill>
                  <a:srgbClr val="171717"/>
                </a:solidFill>
                <a:effectLst/>
                <a:latin typeface="Segoe UI" panose="020B0502040204020203" pitchFamily="34" charset="0"/>
              </a:rPr>
              <a:t>.</a:t>
            </a:r>
            <a:r>
              <a:rPr lang="en-US" b="0" i="1" dirty="0" err="1">
                <a:solidFill>
                  <a:srgbClr val="171717"/>
                </a:solidFill>
                <a:effectLst/>
                <a:latin typeface="Segoe UI" panose="020B0502040204020203" pitchFamily="34" charset="0"/>
              </a:rPr>
              <a:t>ipynb</a:t>
            </a:r>
            <a:r>
              <a:rPr lang="en-US" b="0" i="0" dirty="0">
                <a:solidFill>
                  <a:srgbClr val="171717"/>
                </a:solidFill>
                <a:effectLst/>
                <a:latin typeface="Segoe UI" panose="020B0502040204020203" pitchFamily="34" charset="0"/>
              </a:rPr>
              <a:t>. You should see the file in the </a:t>
            </a:r>
            <a:r>
              <a:rPr lang="en-US" b="1" i="0" dirty="0">
                <a:solidFill>
                  <a:srgbClr val="171717"/>
                </a:solidFill>
                <a:effectLst/>
                <a:latin typeface="Segoe UI" panose="020B0502040204020203" pitchFamily="34" charset="0"/>
              </a:rPr>
              <a:t>Explorer</a:t>
            </a:r>
            <a:r>
              <a:rPr lang="en-US" b="0" i="0" dirty="0">
                <a:solidFill>
                  <a:srgbClr val="171717"/>
                </a:solidFill>
                <a:effectLst/>
                <a:latin typeface="Segoe UI" panose="020B0502040204020203" pitchFamily="34" charset="0"/>
              </a:rPr>
              <a:t> view in Visual Studio.</a:t>
            </a:r>
          </a:p>
          <a:p>
            <a:pPr algn="l">
              <a:buFont typeface="+mj-lt"/>
              <a:buAutoNum type="arabicPeriod"/>
            </a:pPr>
            <a:r>
              <a:rPr lang="en-US" b="0" i="0" dirty="0">
                <a:solidFill>
                  <a:srgbClr val="171717"/>
                </a:solidFill>
                <a:effectLst/>
                <a:latin typeface="Segoe UI" panose="020B0502040204020203" pitchFamily="34" charset="0"/>
              </a:rPr>
              <a:t>At the upper-right and lower-left corners of Visual Studio, change the environment to the new Anaconda environment you created.</a:t>
            </a:r>
            <a:br>
              <a:rPr lang="en-US" b="0" i="0" dirty="0">
                <a:solidFill>
                  <a:srgbClr val="171717"/>
                </a:solidFill>
                <a:effectLst/>
                <a:latin typeface="Segoe UI" panose="020B0502040204020203" pitchFamily="34" charset="0"/>
              </a:rPr>
            </a:b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Congratulations! You've installed all the libraries you need to make an AI program, and configured Visual Studio Code to find them.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9881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this lesson, you learned more about space rocks and AI.</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studied the differences between </a:t>
            </a:r>
            <a:r>
              <a:rPr lang="en-US" b="0" i="1" dirty="0">
                <a:solidFill>
                  <a:srgbClr val="171717"/>
                </a:solidFill>
                <a:effectLst/>
                <a:latin typeface="Segoe UI" panose="020B0502040204020203" pitchFamily="34" charset="0"/>
              </a:rPr>
              <a:t>basalt</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highland</a:t>
            </a:r>
            <a:r>
              <a:rPr lang="en-US" b="0" i="0" dirty="0">
                <a:solidFill>
                  <a:srgbClr val="171717"/>
                </a:solidFill>
                <a:effectLst/>
                <a:latin typeface="Segoe UI" panose="020B0502040204020203" pitchFamily="34" charset="0"/>
              </a:rPr>
              <a:t> rock, and learned how distinguishing characteristics, or </a:t>
            </a:r>
            <a:r>
              <a:rPr lang="en-US" b="0" i="1" dirty="0">
                <a:solidFill>
                  <a:srgbClr val="171717"/>
                </a:solidFill>
                <a:effectLst/>
                <a:latin typeface="Segoe UI" panose="020B0502040204020203" pitchFamily="34" charset="0"/>
              </a:rPr>
              <a:t>features</a:t>
            </a:r>
            <a:r>
              <a:rPr lang="en-US" b="0" i="0" dirty="0">
                <a:solidFill>
                  <a:srgbClr val="171717"/>
                </a:solidFill>
                <a:effectLst/>
                <a:latin typeface="Segoe UI" panose="020B0502040204020203" pitchFamily="34" charset="0"/>
              </a:rPr>
              <a:t>, help to form classifications.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considered the steps humans follow to examine and classify objects, and then reviewed how we can teach machines to classify objects by following a similar process.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learned about different Python libraries for AI, including Matplotlib, NumPy, and </a:t>
            </a:r>
            <a:r>
              <a:rPr lang="en-US" b="0" i="0" dirty="0" err="1">
                <a:solidFill>
                  <a:srgbClr val="171717"/>
                </a:solidFill>
                <a:effectLst/>
                <a:latin typeface="Segoe UI" panose="020B0502040204020203" pitchFamily="34" charset="0"/>
              </a:rPr>
              <a:t>PyTorch</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used Anaconda to download the Python libraries to your computer and installed them in preparation for building an AI model.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75480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215201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AI is a fairly new but prominent concentration in the field of computer science, and more specifically, data science. The main concept of AI is teaching a computer how to learn things. The computer then makes decisions based on what it has learned.</a:t>
            </a:r>
          </a:p>
          <a:p>
            <a:pPr algn="l"/>
            <a:r>
              <a:rPr lang="en-US" b="0" i="0" dirty="0">
                <a:solidFill>
                  <a:srgbClr val="171717"/>
                </a:solidFill>
                <a:effectLst/>
                <a:latin typeface="Segoe UI" panose="020B0502040204020203" pitchFamily="34" charset="0"/>
              </a:rPr>
              <a:t>You might think teaching computers how to "think" on their own could lead to extinction of the human race. But we don't need to worry about computers taking over the world. Computers need humans to do the programming. We benefit from programming computers with AI. Here are a few examples of how AI works to improve our lives:</a:t>
            </a:r>
          </a:p>
          <a:p>
            <a:pPr algn="l">
              <a:buFont typeface="Arial" panose="020B0604020202020204" pitchFamily="34" charset="0"/>
              <a:buChar char="•"/>
            </a:pPr>
            <a:r>
              <a:rPr lang="en-US" b="0" i="0" dirty="0">
                <a:solidFill>
                  <a:srgbClr val="171717"/>
                </a:solidFill>
                <a:effectLst/>
                <a:latin typeface="Segoe UI" panose="020B0502040204020203" pitchFamily="34" charset="0"/>
              </a:rPr>
              <a:t>Netflix uses AI algorithms to recommend what we might like to watch next.</a:t>
            </a:r>
          </a:p>
          <a:p>
            <a:pPr algn="l">
              <a:buFont typeface="Arial" panose="020B0604020202020204" pitchFamily="34" charset="0"/>
              <a:buChar char="•"/>
            </a:pPr>
            <a:r>
              <a:rPr lang="en-US" b="0" i="0" dirty="0">
                <a:solidFill>
                  <a:srgbClr val="171717"/>
                </a:solidFill>
                <a:effectLst/>
                <a:latin typeface="Segoe UI" panose="020B0502040204020203" pitchFamily="34" charset="0"/>
              </a:rPr>
              <a:t>Siri runs AI on our phone data to detect patterns and help us do common tasks more easily.</a:t>
            </a:r>
          </a:p>
          <a:p>
            <a:pPr algn="l">
              <a:buFont typeface="Arial" panose="020B0604020202020204" pitchFamily="34" charset="0"/>
              <a:buChar char="•"/>
            </a:pPr>
            <a:r>
              <a:rPr lang="en-US" b="0" i="0" dirty="0">
                <a:solidFill>
                  <a:srgbClr val="171717"/>
                </a:solidFill>
                <a:effectLst/>
                <a:latin typeface="Segoe UI" panose="020B0502040204020203" pitchFamily="34" charset="0"/>
              </a:rPr>
              <a:t>Tesla implements AI to make driverless cars, so everyone can sit back and enjoy the view.</a:t>
            </a:r>
          </a:p>
          <a:p>
            <a:pPr algn="l"/>
            <a:r>
              <a:rPr lang="en-US" b="0" i="0" dirty="0">
                <a:solidFill>
                  <a:srgbClr val="171717"/>
                </a:solidFill>
                <a:effectLst/>
                <a:latin typeface="Segoe UI" panose="020B0502040204020203" pitchFamily="34" charset="0"/>
              </a:rPr>
              <a:t>AI works by giving many different pieces of data to a computer, and telling it what the data means. For our exercise, we'll give the computer many images of different types of space rock and teach it about the types of rock. We'll upload a photo of basalt rock and tell the computer: </a:t>
            </a:r>
            <a:r>
              <a:rPr lang="en-US" b="0" i="1" dirty="0">
                <a:solidFill>
                  <a:srgbClr val="171717"/>
                </a:solidFill>
                <a:effectLst/>
                <a:latin typeface="Segoe UI" panose="020B0502040204020203" pitchFamily="34" charset="0"/>
              </a:rPr>
              <a:t>This photo shows basalt rock</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This process is the first step of building an </a:t>
            </a:r>
            <a:r>
              <a:rPr lang="en-US" b="0" i="1" dirty="0">
                <a:solidFill>
                  <a:srgbClr val="171717"/>
                </a:solidFill>
                <a:effectLst/>
                <a:latin typeface="Segoe UI" panose="020B0502040204020203" pitchFamily="34" charset="0"/>
              </a:rPr>
              <a:t>AI model</a:t>
            </a:r>
            <a:r>
              <a:rPr lang="en-US" b="0" i="0" dirty="0">
                <a:solidFill>
                  <a:srgbClr val="171717"/>
                </a:solidFill>
                <a:effectLst/>
                <a:latin typeface="Segoe UI" panose="020B0502040204020203" pitchFamily="34" charset="0"/>
              </a:rPr>
              <a:t>. We use AI models to make predictions. After we show the computer a large number of images, we create a model from the data. Then we can give the computer a new photo and the computer uses the model data to predict the type of rock in the image.</a:t>
            </a:r>
          </a:p>
          <a:p>
            <a:pPr algn="l"/>
            <a:r>
              <a:rPr lang="en-US" b="0" i="0" dirty="0">
                <a:solidFill>
                  <a:srgbClr val="171717"/>
                </a:solidFill>
                <a:effectLst/>
                <a:latin typeface="Segoe UI" panose="020B0502040204020203" pitchFamily="34" charset="0"/>
              </a:rPr>
              <a:t>When you use AI, you'll see the terms </a:t>
            </a:r>
            <a:r>
              <a:rPr lang="en-US" b="0" i="1" dirty="0">
                <a:solidFill>
                  <a:srgbClr val="171717"/>
                </a:solidFill>
                <a:effectLst/>
                <a:latin typeface="Segoe UI" panose="020B0502040204020203" pitchFamily="34" charset="0"/>
              </a:rPr>
              <a:t>machine learning</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artificial intelligence</a:t>
            </a:r>
            <a:r>
              <a:rPr lang="en-US" b="0" i="0" dirty="0">
                <a:solidFill>
                  <a:srgbClr val="171717"/>
                </a:solidFill>
                <a:effectLst/>
                <a:latin typeface="Segoe UI" panose="020B0502040204020203" pitchFamily="34" charset="0"/>
              </a:rPr>
              <a:t> used almost interchangeably. The main difference between the terms is that machine learning is a type of AI. The concepts are similar, but in this lesson, we focus on AI.</a:t>
            </a:r>
          </a:p>
          <a:p>
            <a:pPr algn="l"/>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Let's start by learning about the different types of space rocks that we'll be studying. You'll get a chance to see how well </a:t>
            </a:r>
            <a:r>
              <a:rPr lang="en-US" b="0" i="1" dirty="0">
                <a:solidFill>
                  <a:srgbClr val="171717"/>
                </a:solidFill>
                <a:effectLst/>
                <a:latin typeface="Segoe UI" panose="020B0502040204020203" pitchFamily="34" charset="0"/>
              </a:rPr>
              <a:t>you</a:t>
            </a:r>
            <a:r>
              <a:rPr lang="en-US" b="0" i="0" dirty="0">
                <a:solidFill>
                  <a:srgbClr val="171717"/>
                </a:solidFill>
                <a:effectLst/>
                <a:latin typeface="Segoe UI" panose="020B0502040204020203" pitchFamily="34" charset="0"/>
              </a:rPr>
              <a:t> do at classifying Moon rocks.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1849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In this lesson, we'll use two types to classify rocks: </a:t>
            </a:r>
            <a:r>
              <a:rPr lang="en-US" b="0" i="1" dirty="0">
                <a:solidFill>
                  <a:srgbClr val="171717"/>
                </a:solidFill>
                <a:effectLst/>
                <a:latin typeface="Segoe UI" panose="020B0502040204020203" pitchFamily="34" charset="0"/>
              </a:rPr>
              <a:t>basalt</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highland</a:t>
            </a:r>
            <a:r>
              <a:rPr lang="en-US" b="0" i="0" dirty="0">
                <a:solidFill>
                  <a:srgbClr val="171717"/>
                </a:solidFill>
                <a:effectLst/>
                <a:latin typeface="Segoe UI" panose="020B0502040204020203" pitchFamily="34" charset="0"/>
              </a:rPr>
              <a:t> (also known as </a:t>
            </a:r>
            <a:r>
              <a:rPr lang="en-US" b="0" i="1" dirty="0">
                <a:solidFill>
                  <a:srgbClr val="171717"/>
                </a:solidFill>
                <a:effectLst/>
                <a:latin typeface="Segoe UI" panose="020B0502040204020203" pitchFamily="34" charset="0"/>
              </a:rPr>
              <a:t>crustal</a:t>
            </a:r>
            <a:r>
              <a:rPr lang="en-US" b="0" i="0" dirty="0">
                <a:solidFill>
                  <a:srgbClr val="171717"/>
                </a:solidFill>
                <a:effectLst/>
                <a:latin typeface="Segoe UI" panose="020B0502040204020203" pitchFamily="34" charset="0"/>
              </a:rPr>
              <a:t>). Both of these rock types are found on the Earth. But for our study, we'll look only at the lunar variants; that is, rocks from the Moon.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68240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Basalt is a dark rock. Scientists believe basalt comes from ancient volcanic eruptions on the Earth's Moon. When you look up at the Moon and see dark spots and patches, you're likely seeing basalt rock. Nearly 17% of the near side of the Moon is basalt, and only 2% of the far side is basalt. Most basalt in both of the Moon's hemispheres is found in basins or large craters.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2813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Highland rock is lighter than basalt rock because basalt is made of heavier elements like iron and magnesium. A theory about how highland rock was made is that a large magma ocean covered the Moon as it formed and then crystallized. Highland rock is lighter than basalt. The theory is the highland rock floated to the top of the ocean and became the crust of the Moon.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9/7/2021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40185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8.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48.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089" y="1652864"/>
            <a:ext cx="6637867" cy="1661993"/>
          </a:xfrm>
        </p:spPr>
        <p:txBody>
          <a:bodyPr/>
          <a:lstStyle/>
          <a:p>
            <a:r>
              <a:rPr lang="en-US" b="1" i="0" dirty="0">
                <a:effectLst/>
                <a:latin typeface="Segoe UI" panose="020B0502040204020203" pitchFamily="34" charset="0"/>
              </a:rPr>
              <a:t>Classify space rocks by using Python and artificial intelligence</a:t>
            </a:r>
            <a:endParaRPr lang="en-US" dirty="0"/>
          </a:p>
        </p:txBody>
      </p:sp>
      <p:sp>
        <p:nvSpPr>
          <p:cNvPr id="5" name="Text Placeholder 4"/>
          <p:cNvSpPr>
            <a:spLocks noGrp="1"/>
          </p:cNvSpPr>
          <p:nvPr>
            <p:ph type="body" sz="quarter" idx="12"/>
          </p:nvPr>
        </p:nvSpPr>
        <p:spPr>
          <a:xfrm>
            <a:off x="584200" y="3543143"/>
            <a:ext cx="6655646" cy="615553"/>
          </a:xfrm>
        </p:spPr>
        <p:txBody>
          <a:bodyPr/>
          <a:lstStyle/>
          <a:p>
            <a:r>
              <a:rPr lang="en-US" dirty="0"/>
              <a:t>Abhigya Verma</a:t>
            </a:r>
            <a:br>
              <a:rPr lang="en-US" dirty="0"/>
            </a:br>
            <a:r>
              <a:rPr lang="en-US" dirty="0"/>
              <a:t>Microsoft Learn Student Ambassador Alpha</a:t>
            </a:r>
          </a:p>
        </p:txBody>
      </p:sp>
      <p:pic>
        <p:nvPicPr>
          <p:cNvPr id="6" name="Picture 5" descr="A blue circle with white stars&#10;&#10;Description automatically generated with low confidence">
            <a:extLst>
              <a:ext uri="{FF2B5EF4-FFF2-40B4-BE49-F238E27FC236}">
                <a16:creationId xmlns:a16="http://schemas.microsoft.com/office/drawing/2014/main" id="{03A29521-DDD0-40BF-9114-3B7242F736EC}"/>
              </a:ext>
            </a:extLst>
          </p:cNvPr>
          <p:cNvPicPr>
            <a:picLocks noChangeAspect="1"/>
          </p:cNvPicPr>
          <p:nvPr/>
        </p:nvPicPr>
        <p:blipFill>
          <a:blip r:embed="rId3"/>
          <a:stretch>
            <a:fillRect/>
          </a:stretch>
        </p:blipFill>
        <p:spPr>
          <a:xfrm>
            <a:off x="10584180" y="5299710"/>
            <a:ext cx="1457325" cy="1457325"/>
          </a:xfrm>
          <a:prstGeom prst="rect">
            <a:avLst/>
          </a:prstGeom>
        </p:spPr>
      </p:pic>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2025650"/>
            <a:ext cx="4161981" cy="1107996"/>
          </a:xfrm>
        </p:spPr>
        <p:txBody>
          <a:bodyPr wrap="square" anchor="b">
            <a:noAutofit/>
          </a:bodyPr>
          <a:lstStyle/>
          <a:p>
            <a:r>
              <a:rPr lang="en-IN" b="1" i="0" cap="all" dirty="0">
                <a:effectLst/>
                <a:latin typeface="+mn-lt"/>
              </a:rPr>
              <a:t>Exercise: Classify a Moon rock</a:t>
            </a:r>
          </a:p>
        </p:txBody>
      </p:sp>
      <p:sp>
        <p:nvSpPr>
          <p:cNvPr id="71" name="Text Placeholder 2">
            <a:extLst>
              <a:ext uri="{FF2B5EF4-FFF2-40B4-BE49-F238E27FC236}">
                <a16:creationId xmlns:a16="http://schemas.microsoft.com/office/drawing/2014/main" id="{01AA461A-43D7-4189-B072-C18B792C4AC6}"/>
              </a:ext>
            </a:extLst>
          </p:cNvPr>
          <p:cNvSpPr>
            <a:spLocks noGrp="1"/>
          </p:cNvSpPr>
          <p:nvPr>
            <p:ph type="body" sz="quarter" idx="10"/>
          </p:nvPr>
        </p:nvSpPr>
        <p:spPr>
          <a:xfrm>
            <a:off x="584200" y="3535541"/>
            <a:ext cx="4162425" cy="615553"/>
          </a:xfrm>
        </p:spPr>
        <p:txBody>
          <a:bodyPr/>
          <a:lstStyle/>
          <a:p>
            <a:r>
              <a:rPr lang="en-US" b="1" i="0" dirty="0">
                <a:solidFill>
                  <a:schemeClr val="tx1"/>
                </a:solidFill>
                <a:effectLst/>
                <a:latin typeface="Segoe UI" panose="020B0502040204020203" pitchFamily="34" charset="0"/>
              </a:rPr>
              <a:t>What type of rock is shown in this picture?</a:t>
            </a:r>
            <a:endParaRPr lang="en-US" dirty="0">
              <a:solidFill>
                <a:schemeClr val="tx1"/>
              </a:solidFill>
            </a:endParaRPr>
          </a:p>
        </p:txBody>
      </p:sp>
      <p:pic>
        <p:nvPicPr>
          <p:cNvPr id="3074" name="Picture 2" descr="A photo of a rock on a flat surface. The rock is positioned next to a ruler. The ruler shows the approximate size for the rock as 4 inches. Another numerical measurement on the ruler reads 1 0 0 4 4 comma 5 4. A small cube next to the rock has the label T one.">
            <a:extLst>
              <a:ext uri="{FF2B5EF4-FFF2-40B4-BE49-F238E27FC236}">
                <a16:creationId xmlns:a16="http://schemas.microsoft.com/office/drawing/2014/main" id="{D7214010-0A70-4367-AA6E-41F01010B2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702940"/>
            <a:ext cx="6858000" cy="5452120"/>
          </a:xfrm>
          <a:prstGeom prst="rect">
            <a:avLst/>
          </a:prstGeom>
          <a:solidFill>
            <a:srgbClr val="FFFFFF"/>
          </a:solidFill>
        </p:spPr>
      </p:pic>
    </p:spTree>
    <p:extLst>
      <p:ext uri="{BB962C8B-B14F-4D97-AF65-F5344CB8AC3E}">
        <p14:creationId xmlns:p14="http://schemas.microsoft.com/office/powerpoint/2010/main" val="25203080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1340" y="2875002"/>
            <a:ext cx="4161981" cy="1107996"/>
          </a:xfrm>
        </p:spPr>
        <p:txBody>
          <a:bodyPr wrap="square" anchor="b">
            <a:noAutofit/>
          </a:bodyPr>
          <a:lstStyle/>
          <a:p>
            <a:r>
              <a:rPr lang="en-US" b="0" i="1" dirty="0">
                <a:solidFill>
                  <a:schemeClr val="tx1"/>
                </a:solidFill>
                <a:effectLst/>
                <a:latin typeface="Segoe UI" panose="020B0502040204020203" pitchFamily="34" charset="0"/>
              </a:rPr>
              <a:t>This picture shows a </a:t>
            </a:r>
            <a:r>
              <a:rPr lang="en-US" b="1" i="1" dirty="0">
                <a:solidFill>
                  <a:schemeClr val="tx1"/>
                </a:solidFill>
                <a:effectLst/>
                <a:latin typeface="Segoe UI" panose="020B0502040204020203" pitchFamily="34" charset="0"/>
              </a:rPr>
              <a:t>basalt rock</a:t>
            </a:r>
            <a:r>
              <a:rPr lang="en-US" b="0" i="1" dirty="0">
                <a:solidFill>
                  <a:schemeClr val="tx1"/>
                </a:solidFill>
                <a:effectLst/>
                <a:latin typeface="Segoe UI" panose="020B0502040204020203" pitchFamily="34" charset="0"/>
              </a:rPr>
              <a:t>.</a:t>
            </a:r>
            <a:endParaRPr lang="en-IN" b="1" i="0" cap="all" dirty="0">
              <a:solidFill>
                <a:schemeClr val="tx1"/>
              </a:solidFill>
              <a:effectLst/>
              <a:latin typeface="+mn-lt"/>
            </a:endParaRPr>
          </a:p>
        </p:txBody>
      </p:sp>
      <p:pic>
        <p:nvPicPr>
          <p:cNvPr id="3074" name="Picture 2" descr="A photo of a rock on a flat surface. The rock is positioned next to a ruler. The ruler shows the approximate size for the rock as 4 inches. Another numerical measurement on the ruler reads 1 0 0 4 4 comma 5 4. A small cube next to the rock has the label T one.">
            <a:extLst>
              <a:ext uri="{FF2B5EF4-FFF2-40B4-BE49-F238E27FC236}">
                <a16:creationId xmlns:a16="http://schemas.microsoft.com/office/drawing/2014/main" id="{D7214010-0A70-4367-AA6E-41F01010B2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702940"/>
            <a:ext cx="6858000" cy="5452120"/>
          </a:xfrm>
          <a:prstGeom prst="rect">
            <a:avLst/>
          </a:prstGeom>
          <a:solidFill>
            <a:srgbClr val="FFFFFF"/>
          </a:solidFill>
        </p:spPr>
      </p:pic>
    </p:spTree>
    <p:extLst>
      <p:ext uri="{BB962C8B-B14F-4D97-AF65-F5344CB8AC3E}">
        <p14:creationId xmlns:p14="http://schemas.microsoft.com/office/powerpoint/2010/main" val="36178499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3035808"/>
            <a:ext cx="9144000" cy="498598"/>
          </a:xfrm>
        </p:spPr>
        <p:txBody>
          <a:bodyPr/>
          <a:lstStyle/>
          <a:p>
            <a:pPr algn="l"/>
            <a:r>
              <a:rPr lang="en-US" b="1" i="0" cap="all" dirty="0">
                <a:solidFill>
                  <a:schemeClr val="tx1"/>
                </a:solidFill>
                <a:effectLst/>
                <a:latin typeface="Segoe UI" panose="020B0502040204020203" pitchFamily="34" charset="0"/>
              </a:rPr>
              <a:t>Classify space rocks like a human</a:t>
            </a:r>
          </a:p>
        </p:txBody>
      </p:sp>
    </p:spTree>
    <p:extLst>
      <p:ext uri="{BB962C8B-B14F-4D97-AF65-F5344CB8AC3E}">
        <p14:creationId xmlns:p14="http://schemas.microsoft.com/office/powerpoint/2010/main" val="406343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8076" y="658368"/>
            <a:ext cx="9144000" cy="498598"/>
          </a:xfrm>
        </p:spPr>
        <p:txBody>
          <a:bodyPr/>
          <a:lstStyle/>
          <a:p>
            <a:pPr algn="l"/>
            <a:r>
              <a:rPr lang="en-IN" b="1" i="0" dirty="0">
                <a:solidFill>
                  <a:schemeClr val="tx1"/>
                </a:solidFill>
                <a:effectLst/>
                <a:latin typeface="Segoe UI" panose="020B0502040204020203" pitchFamily="34" charset="0"/>
              </a:rPr>
              <a:t>Step 1: Extract features</a:t>
            </a:r>
          </a:p>
        </p:txBody>
      </p:sp>
      <p:sp>
        <p:nvSpPr>
          <p:cNvPr id="5" name="Title 16">
            <a:extLst>
              <a:ext uri="{FF2B5EF4-FFF2-40B4-BE49-F238E27FC236}">
                <a16:creationId xmlns:a16="http://schemas.microsoft.com/office/drawing/2014/main" id="{B32A9388-EC55-4733-BE39-1C08EEA013C3}"/>
              </a:ext>
            </a:extLst>
          </p:cNvPr>
          <p:cNvSpPr txBox="1">
            <a:spLocks/>
          </p:cNvSpPr>
          <p:nvPr/>
        </p:nvSpPr>
        <p:spPr>
          <a:xfrm>
            <a:off x="608076" y="1438168"/>
            <a:ext cx="9144000" cy="299158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571500" indent="-571500" algn="l">
              <a:buFont typeface="Arial" panose="020B0604020202020204" pitchFamily="34" charset="0"/>
              <a:buChar char="•"/>
            </a:pPr>
            <a:r>
              <a:rPr lang="en-US" i="0" dirty="0">
                <a:solidFill>
                  <a:schemeClr val="tx1"/>
                </a:solidFill>
                <a:effectLst/>
                <a:latin typeface="Segoe UI" panose="020B0502040204020203" pitchFamily="34" charset="0"/>
              </a:rPr>
              <a:t>Color combinations</a:t>
            </a:r>
          </a:p>
          <a:p>
            <a:pPr marL="571500" indent="-571500" algn="l">
              <a:buFont typeface="Arial" panose="020B0604020202020204" pitchFamily="34" charset="0"/>
              <a:buChar char="•"/>
            </a:pPr>
            <a:r>
              <a:rPr lang="en-US" i="0" dirty="0">
                <a:solidFill>
                  <a:schemeClr val="tx1"/>
                </a:solidFill>
                <a:effectLst/>
                <a:latin typeface="Segoe UI" panose="020B0502040204020203" pitchFamily="34" charset="0"/>
              </a:rPr>
              <a:t>Sharp edges</a:t>
            </a:r>
          </a:p>
          <a:p>
            <a:pPr marL="571500" indent="-571500" algn="l">
              <a:buFont typeface="Arial" panose="020B0604020202020204" pitchFamily="34" charset="0"/>
              <a:buChar char="•"/>
            </a:pPr>
            <a:r>
              <a:rPr lang="en-US" i="0" dirty="0">
                <a:solidFill>
                  <a:schemeClr val="tx1"/>
                </a:solidFill>
                <a:effectLst/>
                <a:latin typeface="Segoe UI" panose="020B0502040204020203" pitchFamily="34" charset="0"/>
              </a:rPr>
              <a:t>Circular patterns</a:t>
            </a:r>
          </a:p>
          <a:p>
            <a:pPr marL="571500" indent="-571500" algn="l">
              <a:buFont typeface="Arial" panose="020B0604020202020204" pitchFamily="34" charset="0"/>
              <a:buChar char="•"/>
            </a:pPr>
            <a:r>
              <a:rPr lang="en-US" i="0" dirty="0">
                <a:solidFill>
                  <a:schemeClr val="tx1"/>
                </a:solidFill>
                <a:effectLst/>
                <a:latin typeface="Segoe UI" panose="020B0502040204020203" pitchFamily="34" charset="0"/>
              </a:rPr>
              <a:t>Texture in the rock's surface</a:t>
            </a:r>
          </a:p>
          <a:p>
            <a:pPr marL="571500" indent="-571500" algn="l">
              <a:buFont typeface="Arial" panose="020B0604020202020204" pitchFamily="34" charset="0"/>
              <a:buChar char="•"/>
            </a:pPr>
            <a:r>
              <a:rPr lang="en-US" i="0" dirty="0">
                <a:solidFill>
                  <a:schemeClr val="tx1"/>
                </a:solidFill>
                <a:effectLst/>
                <a:latin typeface="Segoe UI" panose="020B0502040204020203" pitchFamily="34" charset="0"/>
              </a:rPr>
              <a:t>The size of the rock</a:t>
            </a:r>
          </a:p>
          <a:p>
            <a:pPr marL="571500" indent="-571500" algn="l">
              <a:buFont typeface="Arial" panose="020B0604020202020204" pitchFamily="34" charset="0"/>
              <a:buChar char="•"/>
            </a:pPr>
            <a:r>
              <a:rPr lang="en-US" i="0" dirty="0">
                <a:solidFill>
                  <a:schemeClr val="tx1"/>
                </a:solidFill>
                <a:effectLst/>
                <a:latin typeface="Segoe UI" panose="020B0502040204020203" pitchFamily="34" charset="0"/>
              </a:rPr>
              <a:t>The size and shape of minerals in the rock</a:t>
            </a:r>
          </a:p>
        </p:txBody>
      </p:sp>
    </p:spTree>
    <p:extLst>
      <p:ext uri="{BB962C8B-B14F-4D97-AF65-F5344CB8AC3E}">
        <p14:creationId xmlns:p14="http://schemas.microsoft.com/office/powerpoint/2010/main" val="348954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diagram that shows how humans extract and identify features from what they see. First, a picture of motorcycle. Arrows move from the motorcycle into an extraction algorithm, which happens in the human brain. Next, arrows from the extraction algorithm produce a geometric table labeled as features. The table of features has nine boxes that show parts of the motorcycle.">
            <a:extLst>
              <a:ext uri="{FF2B5EF4-FFF2-40B4-BE49-F238E27FC236}">
                <a16:creationId xmlns:a16="http://schemas.microsoft.com/office/drawing/2014/main" id="{A0DA8191-515E-4FCD-9D93-5799BCC86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53" y="1588770"/>
            <a:ext cx="11289323"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549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88086" y="669798"/>
            <a:ext cx="9144000" cy="498598"/>
          </a:xfrm>
        </p:spPr>
        <p:txBody>
          <a:bodyPr/>
          <a:lstStyle/>
          <a:p>
            <a:pPr algn="l"/>
            <a:r>
              <a:rPr lang="en-IN" b="1" i="0" dirty="0">
                <a:solidFill>
                  <a:schemeClr val="tx1"/>
                </a:solidFill>
                <a:effectLst/>
                <a:latin typeface="Segoe UI" panose="020B0502040204020203" pitchFamily="34" charset="0"/>
              </a:rPr>
              <a:t>Step 2: Find relationships</a:t>
            </a:r>
          </a:p>
        </p:txBody>
      </p:sp>
      <p:pic>
        <p:nvPicPr>
          <p:cNvPr id="6148" name="Picture 4" descr="A diagram that shows four sets of nine black dots. Different patterns of colored lines connect the dots in each set to demonstrate the dynamic associations.">
            <a:extLst>
              <a:ext uri="{FF2B5EF4-FFF2-40B4-BE49-F238E27FC236}">
                <a16:creationId xmlns:a16="http://schemas.microsoft.com/office/drawing/2014/main" id="{E331886B-6FF4-4A34-84AC-7DED38F99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99" y="1547372"/>
            <a:ext cx="9032015" cy="224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6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39496" y="589788"/>
            <a:ext cx="9144000" cy="498598"/>
          </a:xfrm>
        </p:spPr>
        <p:txBody>
          <a:bodyPr/>
          <a:lstStyle/>
          <a:p>
            <a:pPr algn="l"/>
            <a:r>
              <a:rPr lang="en-IN" b="1" i="0" dirty="0">
                <a:solidFill>
                  <a:schemeClr val="tx1"/>
                </a:solidFill>
                <a:effectLst/>
                <a:latin typeface="Segoe UI" panose="020B0502040204020203" pitchFamily="34" charset="0"/>
              </a:rPr>
              <a:t>Step 3: Classify types</a:t>
            </a:r>
          </a:p>
        </p:txBody>
      </p:sp>
      <p:pic>
        <p:nvPicPr>
          <p:cNvPr id="7170" name="Picture 2" descr="A diagram that shows the progression from pixel numbers, to feature extraction, and finally to associations.">
            <a:extLst>
              <a:ext uri="{FF2B5EF4-FFF2-40B4-BE49-F238E27FC236}">
                <a16:creationId xmlns:a16="http://schemas.microsoft.com/office/drawing/2014/main" id="{984A0B1B-ED69-4EEF-9AA3-0B6FE0E33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1440180"/>
            <a:ext cx="9019794" cy="304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97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537210"/>
            <a:ext cx="9144000" cy="997196"/>
          </a:xfrm>
        </p:spPr>
        <p:txBody>
          <a:bodyPr/>
          <a:lstStyle/>
          <a:p>
            <a:pPr algn="l"/>
            <a:r>
              <a:rPr lang="en-US" b="1" i="0" cap="all" dirty="0">
                <a:solidFill>
                  <a:schemeClr val="tx1"/>
                </a:solidFill>
                <a:effectLst/>
                <a:latin typeface="Segoe UI" panose="020B0502040204020203" pitchFamily="34" charset="0"/>
              </a:rPr>
              <a:t>Classify space rocks by using artificial intelligence</a:t>
            </a:r>
          </a:p>
        </p:txBody>
      </p:sp>
    </p:spTree>
    <p:extLst>
      <p:ext uri="{BB962C8B-B14F-4D97-AF65-F5344CB8AC3E}">
        <p14:creationId xmlns:p14="http://schemas.microsoft.com/office/powerpoint/2010/main" val="43180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91896" y="1141500"/>
            <a:ext cx="9144000" cy="3490186"/>
          </a:xfrm>
        </p:spPr>
        <p:txBody>
          <a:bodyPr/>
          <a:lstStyle/>
          <a:p>
            <a:r>
              <a:rPr lang="en-IN" b="1" i="0" dirty="0">
                <a:solidFill>
                  <a:schemeClr val="tx1"/>
                </a:solidFill>
                <a:effectLst/>
                <a:latin typeface="Segoe UI" panose="020B0502040204020203" pitchFamily="34" charset="0"/>
              </a:rPr>
              <a:t>Step 0: Get data</a:t>
            </a:r>
            <a:br>
              <a:rPr lang="en-IN" b="1" i="0" dirty="0">
                <a:solidFill>
                  <a:schemeClr val="tx1"/>
                </a:solidFill>
                <a:effectLst/>
                <a:latin typeface="Segoe UI" panose="020B0502040204020203" pitchFamily="34" charset="0"/>
              </a:rPr>
            </a:br>
            <a:br>
              <a:rPr lang="en-IN" b="1" i="0" dirty="0">
                <a:solidFill>
                  <a:schemeClr val="tx1"/>
                </a:solidFill>
                <a:effectLst/>
                <a:latin typeface="Segoe UI" panose="020B0502040204020203" pitchFamily="34" charset="0"/>
              </a:rPr>
            </a:br>
            <a:r>
              <a:rPr lang="en-IN" b="1" i="0" dirty="0">
                <a:solidFill>
                  <a:schemeClr val="tx1"/>
                </a:solidFill>
                <a:effectLst/>
                <a:latin typeface="Segoe UI" panose="020B0502040204020203" pitchFamily="34" charset="0"/>
              </a:rPr>
              <a:t>Step 1: Extract features</a:t>
            </a:r>
            <a:br>
              <a:rPr lang="en-IN" b="1" i="0" dirty="0">
                <a:solidFill>
                  <a:schemeClr val="tx1"/>
                </a:solidFill>
                <a:effectLst/>
                <a:latin typeface="Segoe UI" panose="020B0502040204020203" pitchFamily="34" charset="0"/>
              </a:rPr>
            </a:br>
            <a:br>
              <a:rPr lang="en-IN" b="1" i="0" dirty="0">
                <a:solidFill>
                  <a:schemeClr val="tx1"/>
                </a:solidFill>
                <a:effectLst/>
                <a:latin typeface="Segoe UI" panose="020B0502040204020203" pitchFamily="34" charset="0"/>
              </a:rPr>
            </a:br>
            <a:r>
              <a:rPr lang="en-IN" b="1" i="0" dirty="0">
                <a:solidFill>
                  <a:schemeClr val="tx1"/>
                </a:solidFill>
                <a:effectLst/>
                <a:latin typeface="Segoe UI" panose="020B0502040204020203" pitchFamily="34" charset="0"/>
              </a:rPr>
              <a:t>Step 2: Find associations</a:t>
            </a:r>
            <a:br>
              <a:rPr lang="en-IN" b="1" i="0" dirty="0">
                <a:solidFill>
                  <a:schemeClr val="tx1"/>
                </a:solidFill>
                <a:effectLst/>
                <a:latin typeface="Segoe UI" panose="020B0502040204020203" pitchFamily="34" charset="0"/>
              </a:rPr>
            </a:br>
            <a:br>
              <a:rPr lang="en-IN" b="1" i="0" dirty="0">
                <a:solidFill>
                  <a:schemeClr val="tx1"/>
                </a:solidFill>
                <a:effectLst/>
                <a:latin typeface="Segoe UI" panose="020B0502040204020203" pitchFamily="34" charset="0"/>
              </a:rPr>
            </a:br>
            <a:r>
              <a:rPr lang="en-IN" b="1" i="0" dirty="0">
                <a:solidFill>
                  <a:schemeClr val="tx1"/>
                </a:solidFill>
                <a:effectLst/>
                <a:latin typeface="Segoe UI" panose="020B0502040204020203" pitchFamily="34" charset="0"/>
              </a:rPr>
              <a:t>Step 3: Predict types</a:t>
            </a:r>
            <a:endParaRPr lang="en-US" b="1" i="0" cap="all"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182540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76453" y="365510"/>
            <a:ext cx="11039094" cy="997196"/>
          </a:xfrm>
        </p:spPr>
        <p:txBody>
          <a:bodyPr/>
          <a:lstStyle/>
          <a:p>
            <a:pPr algn="l"/>
            <a:r>
              <a:rPr lang="en-US" b="1" i="0" cap="all" dirty="0">
                <a:solidFill>
                  <a:schemeClr val="tx1"/>
                </a:solidFill>
                <a:effectLst/>
                <a:latin typeface="Segoe UI" panose="020B0502040204020203" pitchFamily="34" charset="0"/>
              </a:rPr>
              <a:t>Common Python libraries for AI projects</a:t>
            </a:r>
          </a:p>
        </p:txBody>
      </p:sp>
      <p:sp>
        <p:nvSpPr>
          <p:cNvPr id="3" name="Title 16">
            <a:extLst>
              <a:ext uri="{FF2B5EF4-FFF2-40B4-BE49-F238E27FC236}">
                <a16:creationId xmlns:a16="http://schemas.microsoft.com/office/drawing/2014/main" id="{ED038CE5-EFD8-460F-8EBB-F99569BEC181}"/>
              </a:ext>
            </a:extLst>
          </p:cNvPr>
          <p:cNvSpPr txBox="1">
            <a:spLocks/>
          </p:cNvSpPr>
          <p:nvPr/>
        </p:nvSpPr>
        <p:spPr>
          <a:xfrm>
            <a:off x="697229" y="1683907"/>
            <a:ext cx="8506587" cy="349018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IN" b="1" i="0" dirty="0">
                <a:solidFill>
                  <a:schemeClr val="tx1"/>
                </a:solidFill>
                <a:effectLst/>
                <a:latin typeface="Segoe UI" panose="020B0502040204020203" pitchFamily="34" charset="0"/>
              </a:rPr>
              <a:t>Matplotlib</a:t>
            </a:r>
          </a:p>
          <a:p>
            <a:endParaRPr lang="en-IN" b="1" dirty="0">
              <a:solidFill>
                <a:schemeClr val="tx1"/>
              </a:solidFill>
              <a:latin typeface="Segoe UI" panose="020B0502040204020203" pitchFamily="34" charset="0"/>
            </a:endParaRPr>
          </a:p>
          <a:p>
            <a:r>
              <a:rPr lang="en-IN" b="1" i="0" dirty="0">
                <a:solidFill>
                  <a:schemeClr val="tx1"/>
                </a:solidFill>
                <a:effectLst/>
                <a:latin typeface="Segoe UI" panose="020B0502040204020203" pitchFamily="34" charset="0"/>
              </a:rPr>
              <a:t>NumPy</a:t>
            </a:r>
          </a:p>
          <a:p>
            <a:endParaRPr lang="en-IN" b="1" dirty="0">
              <a:solidFill>
                <a:schemeClr val="tx1"/>
              </a:solidFill>
              <a:latin typeface="Segoe UI" panose="020B0502040204020203" pitchFamily="34" charset="0"/>
            </a:endParaRPr>
          </a:p>
          <a:p>
            <a:r>
              <a:rPr lang="en-IN" b="1" i="0" dirty="0" err="1">
                <a:solidFill>
                  <a:schemeClr val="tx1"/>
                </a:solidFill>
                <a:effectLst/>
                <a:latin typeface="Segoe UI" panose="020B0502040204020203" pitchFamily="34" charset="0"/>
              </a:rPr>
              <a:t>PyTorch</a:t>
            </a:r>
            <a:endParaRPr lang="en-IN" b="1" i="0" dirty="0">
              <a:solidFill>
                <a:schemeClr val="tx1"/>
              </a:solidFill>
              <a:effectLst/>
              <a:latin typeface="Segoe UI" panose="020B0502040204020203" pitchFamily="34" charset="0"/>
            </a:endParaRPr>
          </a:p>
          <a:p>
            <a:endParaRPr lang="en-IN" b="1" i="0" dirty="0">
              <a:solidFill>
                <a:schemeClr val="tx1"/>
              </a:solidFill>
              <a:effectLst/>
              <a:latin typeface="Segoe UI" panose="020B0502040204020203" pitchFamily="34" charset="0"/>
            </a:endParaRPr>
          </a:p>
          <a:p>
            <a:r>
              <a:rPr lang="en-IN" b="1" i="0" dirty="0">
                <a:solidFill>
                  <a:schemeClr val="tx1"/>
                </a:solidFill>
                <a:effectLst/>
                <a:latin typeface="Segoe UI" panose="020B0502040204020203" pitchFamily="34" charset="0"/>
              </a:rPr>
              <a:t>Other libraries</a:t>
            </a:r>
          </a:p>
        </p:txBody>
      </p:sp>
    </p:spTree>
    <p:extLst>
      <p:ext uri="{BB962C8B-B14F-4D97-AF65-F5344CB8AC3E}">
        <p14:creationId xmlns:p14="http://schemas.microsoft.com/office/powerpoint/2010/main" val="79043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662233"/>
            <a:ext cx="10960100" cy="2277547"/>
          </a:xfrm>
        </p:spPr>
        <p:txBody>
          <a:bodyPr/>
          <a:lstStyle/>
          <a:p>
            <a:r>
              <a:rPr lang="en-US" b="1" dirty="0"/>
              <a:t>Module 2: </a:t>
            </a:r>
            <a:r>
              <a:rPr lang="en-US" b="0" i="0" dirty="0">
                <a:effectLst/>
                <a:latin typeface="Segoe UI" panose="020B0502040204020203" pitchFamily="34" charset="0"/>
              </a:rPr>
              <a:t> </a:t>
            </a:r>
            <a:br>
              <a:rPr lang="en-US" b="0" i="0" dirty="0">
                <a:effectLst/>
                <a:latin typeface="Segoe UI" panose="020B0502040204020203" pitchFamily="34" charset="0"/>
              </a:rPr>
            </a:br>
            <a:r>
              <a:rPr lang="en-US" b="1" i="0" dirty="0">
                <a:effectLst/>
                <a:latin typeface="Segoe UI" panose="020B0502040204020203" pitchFamily="34" charset="0"/>
              </a:rPr>
              <a:t>Prepare to research space rocks by using artificial intelligence</a:t>
            </a:r>
            <a:br>
              <a:rPr lang="en-US" b="1" i="0" dirty="0">
                <a:solidFill>
                  <a:srgbClr val="171717"/>
                </a:solidFill>
                <a:effectLst/>
                <a:latin typeface="Segoe UI" panose="020B0502040204020203" pitchFamily="34" charset="0"/>
              </a:rPr>
            </a:br>
            <a:r>
              <a:rPr lang="en-US" sz="2000" b="0" i="0" dirty="0">
                <a:effectLst/>
                <a:latin typeface="Segoe UI" panose="020B0502040204020203" pitchFamily="34" charset="0"/>
              </a:rPr>
              <a:t>Learn about the scientific research of space rocks and how artificial intelligence can enhance this study.</a:t>
            </a:r>
            <a:br>
              <a:rPr lang="en-US" sz="1100" dirty="0"/>
            </a:br>
            <a:endParaRPr lang="en-US" sz="2000" b="1" dirty="0"/>
          </a:p>
        </p:txBody>
      </p:sp>
      <p:sp>
        <p:nvSpPr>
          <p:cNvPr id="5" name="Text Placeholder 4"/>
          <p:cNvSpPr>
            <a:spLocks noGrp="1"/>
          </p:cNvSpPr>
          <p:nvPr>
            <p:ph type="body" sz="quarter" idx="12"/>
          </p:nvPr>
        </p:nvSpPr>
        <p:spPr>
          <a:xfrm>
            <a:off x="584200" y="4056993"/>
            <a:ext cx="6655646" cy="409480"/>
          </a:xfrm>
        </p:spPr>
        <p:txBody>
          <a:bodyPr/>
          <a:lstStyle/>
          <a:p>
            <a:endParaRPr lang="en-US" dirty="0"/>
          </a:p>
          <a:p>
            <a:r>
              <a:rPr lang="en-US" dirty="0"/>
              <a:t>Abhigya Verma</a:t>
            </a:r>
            <a:br>
              <a:rPr lang="en-US" dirty="0"/>
            </a:br>
            <a:r>
              <a:rPr lang="en-US" dirty="0"/>
              <a:t>Microsoft Learn Student Ambassador Alpha</a:t>
            </a:r>
          </a:p>
        </p:txBody>
      </p:sp>
    </p:spTree>
    <p:extLst>
      <p:ext uri="{BB962C8B-B14F-4D97-AF65-F5344CB8AC3E}">
        <p14:creationId xmlns:p14="http://schemas.microsoft.com/office/powerpoint/2010/main" val="407953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02386" y="2431804"/>
            <a:ext cx="9144000" cy="997196"/>
          </a:xfrm>
        </p:spPr>
        <p:txBody>
          <a:bodyPr/>
          <a:lstStyle/>
          <a:p>
            <a:pPr algn="l"/>
            <a:r>
              <a:rPr lang="it-IT" b="1" i="0" cap="all" dirty="0">
                <a:solidFill>
                  <a:schemeClr val="tx1"/>
                </a:solidFill>
                <a:effectLst/>
                <a:latin typeface="Segoe UI" panose="020B0502040204020203" pitchFamily="34" charset="0"/>
              </a:rPr>
              <a:t>Exercise - Download Python AI libraries</a:t>
            </a:r>
          </a:p>
        </p:txBody>
      </p:sp>
    </p:spTree>
    <p:extLst>
      <p:ext uri="{BB962C8B-B14F-4D97-AF65-F5344CB8AC3E}">
        <p14:creationId xmlns:p14="http://schemas.microsoft.com/office/powerpoint/2010/main" val="45201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72595" y="691872"/>
            <a:ext cx="4161981" cy="1107996"/>
          </a:xfrm>
        </p:spPr>
        <p:txBody>
          <a:bodyPr wrap="square" anchor="ctr">
            <a:normAutofit/>
          </a:bodyPr>
          <a:lstStyle/>
          <a:p>
            <a:pPr algn="ctr"/>
            <a:r>
              <a:rPr lang="en-IN" b="1" i="0" cap="all" dirty="0">
                <a:effectLst/>
                <a:latin typeface="+mn-lt"/>
              </a:rPr>
              <a:t>Download Anaconda</a:t>
            </a:r>
          </a:p>
        </p:txBody>
      </p:sp>
      <p:pic>
        <p:nvPicPr>
          <p:cNvPr id="2" name="Picture 1">
            <a:extLst>
              <a:ext uri="{FF2B5EF4-FFF2-40B4-BE49-F238E27FC236}">
                <a16:creationId xmlns:a16="http://schemas.microsoft.com/office/drawing/2014/main" id="{794D1B14-CAC7-4D48-91C1-8177D68BBD56}"/>
              </a:ext>
            </a:extLst>
          </p:cNvPr>
          <p:cNvPicPr>
            <a:picLocks noChangeAspect="1"/>
          </p:cNvPicPr>
          <p:nvPr/>
        </p:nvPicPr>
        <p:blipFill>
          <a:blip r:embed="rId3"/>
          <a:stretch>
            <a:fillRect/>
          </a:stretch>
        </p:blipFill>
        <p:spPr>
          <a:xfrm>
            <a:off x="5334000" y="531495"/>
            <a:ext cx="6858000" cy="5795009"/>
          </a:xfrm>
          <a:prstGeom prst="rect">
            <a:avLst/>
          </a:prstGeom>
          <a:noFill/>
        </p:spPr>
      </p:pic>
      <p:sp>
        <p:nvSpPr>
          <p:cNvPr id="4" name="Title 16">
            <a:extLst>
              <a:ext uri="{FF2B5EF4-FFF2-40B4-BE49-F238E27FC236}">
                <a16:creationId xmlns:a16="http://schemas.microsoft.com/office/drawing/2014/main" id="{7A08C35D-1EB7-4F0A-87EB-3025B3050C3A}"/>
              </a:ext>
            </a:extLst>
          </p:cNvPr>
          <p:cNvSpPr txBox="1">
            <a:spLocks/>
          </p:cNvSpPr>
          <p:nvPr/>
        </p:nvSpPr>
        <p:spPr>
          <a:xfrm>
            <a:off x="251460" y="1908810"/>
            <a:ext cx="4972050" cy="4743450"/>
          </a:xfrm>
          <a:prstGeom prst="rect">
            <a:avLst/>
          </a:prstGeom>
        </p:spPr>
        <p:txBody>
          <a:bodyPr vert="horz" wrap="square" lIns="0" tIns="0" rIns="0" bIns="0" rtlCol="0" anchor="ctr" anchorCtr="0">
            <a:no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marL="457200" indent="-457200" algn="l">
              <a:buFont typeface="+mj-lt"/>
              <a:buAutoNum type="arabicPeriod"/>
            </a:pPr>
            <a:r>
              <a:rPr lang="en-US" sz="2000" b="0" i="0" dirty="0">
                <a:solidFill>
                  <a:schemeClr val="tx1"/>
                </a:solidFill>
                <a:effectLst/>
                <a:latin typeface="Segoe UI" panose="020B0502040204020203" pitchFamily="34" charset="0"/>
              </a:rPr>
              <a:t>Go to the </a:t>
            </a:r>
            <a:r>
              <a:rPr lang="en-US" sz="2000" b="0" i="0" u="none" strike="noStrike" dirty="0">
                <a:solidFill>
                  <a:schemeClr val="tx1"/>
                </a:solidFill>
                <a:effectLst/>
                <a:latin typeface="Segoe UI" panose="020B0502040204020203" pitchFamily="34" charset="0"/>
              </a:rPr>
              <a:t>Anaconda download page</a:t>
            </a:r>
            <a:r>
              <a:rPr lang="en-US" sz="2000" b="0" i="0" dirty="0">
                <a:solidFill>
                  <a:schemeClr val="tx1"/>
                </a:solidFill>
                <a:effectLst/>
                <a:latin typeface="Segoe UI" panose="020B0502040204020203" pitchFamily="34" charset="0"/>
              </a:rPr>
              <a:t> to install Anaconda.</a:t>
            </a:r>
          </a:p>
          <a:p>
            <a:pPr marL="457200" indent="-457200" algn="l">
              <a:buFont typeface="+mj-lt"/>
              <a:buAutoNum type="arabicPeriod"/>
            </a:pPr>
            <a:r>
              <a:rPr lang="en-US" sz="2000" b="0" i="0" dirty="0">
                <a:solidFill>
                  <a:schemeClr val="tx1"/>
                </a:solidFill>
                <a:effectLst/>
                <a:latin typeface="Segoe UI" panose="020B0502040204020203" pitchFamily="34" charset="0"/>
              </a:rPr>
              <a:t>Select </a:t>
            </a:r>
            <a:r>
              <a:rPr lang="en-US" sz="2000" b="1" i="0" dirty="0">
                <a:solidFill>
                  <a:schemeClr val="tx1"/>
                </a:solidFill>
                <a:effectLst/>
                <a:latin typeface="Segoe UI" panose="020B0502040204020203" pitchFamily="34" charset="0"/>
              </a:rPr>
              <a:t>Download</a:t>
            </a:r>
            <a:r>
              <a:rPr lang="en-US" sz="2000" b="0" i="0" dirty="0">
                <a:solidFill>
                  <a:schemeClr val="tx1"/>
                </a:solidFill>
                <a:effectLst/>
                <a:latin typeface="Segoe UI" panose="020B0502040204020203" pitchFamily="34" charset="0"/>
              </a:rPr>
              <a:t>.</a:t>
            </a:r>
          </a:p>
          <a:p>
            <a:pPr marL="457200" indent="-457200" algn="l">
              <a:buFont typeface="+mj-lt"/>
              <a:buAutoNum type="arabicPeriod"/>
            </a:pPr>
            <a:r>
              <a:rPr lang="en-US" sz="2000" b="0" i="0" dirty="0">
                <a:solidFill>
                  <a:schemeClr val="tx1"/>
                </a:solidFill>
                <a:effectLst/>
                <a:latin typeface="Segoe UI" panose="020B0502040204020203" pitchFamily="34" charset="0"/>
              </a:rPr>
              <a:t>In the list of download links, select the link that corresponds to your computer operating system. Wait for the download to finish.</a:t>
            </a:r>
          </a:p>
          <a:p>
            <a:pPr marL="457200" indent="-457200" algn="l">
              <a:buFont typeface="+mj-lt"/>
              <a:buAutoNum type="arabicPeriod"/>
            </a:pPr>
            <a:r>
              <a:rPr lang="en-US" sz="2000" b="0" i="0" dirty="0">
                <a:solidFill>
                  <a:schemeClr val="tx1"/>
                </a:solidFill>
                <a:effectLst/>
                <a:latin typeface="Segoe UI" panose="020B0502040204020203" pitchFamily="34" charset="0"/>
              </a:rPr>
              <a:t>To start the installation, select the executable file in the lower-left corner of your browser. (You can also open the download folder and run the executable from that location.)</a:t>
            </a:r>
          </a:p>
          <a:p>
            <a:pPr marL="457200" indent="-457200">
              <a:buFont typeface="+mj-lt"/>
              <a:buAutoNum type="arabicPeriod"/>
            </a:pPr>
            <a:r>
              <a:rPr lang="en-US" sz="2000" b="0" i="0" dirty="0">
                <a:solidFill>
                  <a:schemeClr val="tx1"/>
                </a:solidFill>
                <a:effectLst/>
                <a:latin typeface="Segoe UI" panose="020B0502040204020203" pitchFamily="34" charset="0"/>
              </a:rPr>
              <a:t>Complete the steps to install Anaconda on your computer.</a:t>
            </a:r>
          </a:p>
          <a:p>
            <a:pPr marL="457200" indent="-457200" algn="l">
              <a:buFont typeface="+mj-lt"/>
              <a:buAutoNum type="arabicPeriod"/>
            </a:pPr>
            <a:endParaRPr lang="en-US" sz="2000"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20720035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02386" y="2930402"/>
            <a:ext cx="9144000" cy="498598"/>
          </a:xfrm>
        </p:spPr>
        <p:txBody>
          <a:bodyPr/>
          <a:lstStyle/>
          <a:p>
            <a:pPr algn="l"/>
            <a:r>
              <a:rPr lang="en-IN" b="1" i="0" cap="all" dirty="0">
                <a:solidFill>
                  <a:schemeClr val="tx1"/>
                </a:solidFill>
                <a:effectLst/>
                <a:latin typeface="Segoe UI" panose="020B0502040204020203" pitchFamily="34" charset="0"/>
              </a:rPr>
              <a:t>Use Anaconda to install AI libraries</a:t>
            </a:r>
          </a:p>
        </p:txBody>
      </p:sp>
    </p:spTree>
    <p:extLst>
      <p:ext uri="{BB962C8B-B14F-4D97-AF65-F5344CB8AC3E}">
        <p14:creationId xmlns:p14="http://schemas.microsoft.com/office/powerpoint/2010/main" val="65438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394173-06C6-4C23-8DC2-EFEAE8C3996B}"/>
              </a:ext>
            </a:extLst>
          </p:cNvPr>
          <p:cNvSpPr txBox="1"/>
          <p:nvPr/>
        </p:nvSpPr>
        <p:spPr>
          <a:xfrm>
            <a:off x="293479" y="556498"/>
            <a:ext cx="9420606" cy="1107996"/>
          </a:xfrm>
          <a:prstGeom prst="rect">
            <a:avLst/>
          </a:prstGeom>
          <a:noFill/>
        </p:spPr>
        <p:txBody>
          <a:bodyPr wrap="square" lIns="0" tIns="0" rIns="0" bIns="0" rtlCol="0">
            <a:spAutoFit/>
          </a:bodyPr>
          <a:lstStyle/>
          <a:p>
            <a:pPr algn="l"/>
            <a:r>
              <a:rPr lang="en-US" sz="2400" b="1" dirty="0">
                <a:latin typeface="Segoe UI" panose="020B0502040204020203" pitchFamily="34" charset="0"/>
              </a:rPr>
              <a:t>STEP 1</a:t>
            </a:r>
            <a:br>
              <a:rPr lang="en-US" sz="2400" dirty="0">
                <a:latin typeface="Segoe UI" panose="020B0502040204020203" pitchFamily="34" charset="0"/>
              </a:rPr>
            </a:br>
            <a:r>
              <a:rPr lang="en-US" sz="2400" b="0" i="0" dirty="0">
                <a:effectLst/>
                <a:latin typeface="Segoe UI" panose="020B0502040204020203" pitchFamily="34" charset="0"/>
              </a:rPr>
              <a:t>At the Anaconda prompt, run the </a:t>
            </a:r>
            <a:r>
              <a:rPr lang="en-US" sz="2400" b="0" i="0" dirty="0" err="1">
                <a:effectLst/>
                <a:latin typeface="Segoe UI" panose="020B0502040204020203" pitchFamily="34" charset="0"/>
              </a:rPr>
              <a:t>conda</a:t>
            </a:r>
            <a:r>
              <a:rPr lang="en-US" sz="2400" b="0" i="0" dirty="0">
                <a:effectLst/>
                <a:latin typeface="Segoe UI" panose="020B0502040204020203" pitchFamily="34" charset="0"/>
              </a:rPr>
              <a:t> create command to start the Anaconda environment:</a:t>
            </a:r>
          </a:p>
        </p:txBody>
      </p:sp>
      <p:pic>
        <p:nvPicPr>
          <p:cNvPr id="9" name="Picture 8" descr="A picture containing graphical user interface&#10;&#10;Description automatically generated">
            <a:extLst>
              <a:ext uri="{FF2B5EF4-FFF2-40B4-BE49-F238E27FC236}">
                <a16:creationId xmlns:a16="http://schemas.microsoft.com/office/drawing/2014/main" id="{71088410-BA83-4B60-8D39-44D8886A2655}"/>
              </a:ext>
            </a:extLst>
          </p:cNvPr>
          <p:cNvPicPr>
            <a:picLocks noChangeAspect="1"/>
          </p:cNvPicPr>
          <p:nvPr/>
        </p:nvPicPr>
        <p:blipFill>
          <a:blip r:embed="rId3"/>
          <a:stretch>
            <a:fillRect/>
          </a:stretch>
        </p:blipFill>
        <p:spPr>
          <a:xfrm>
            <a:off x="290159" y="1960072"/>
            <a:ext cx="9423926" cy="1173349"/>
          </a:xfrm>
          <a:prstGeom prst="rect">
            <a:avLst/>
          </a:prstGeom>
        </p:spPr>
      </p:pic>
      <p:sp>
        <p:nvSpPr>
          <p:cNvPr id="13" name="TextBox 12">
            <a:extLst>
              <a:ext uri="{FF2B5EF4-FFF2-40B4-BE49-F238E27FC236}">
                <a16:creationId xmlns:a16="http://schemas.microsoft.com/office/drawing/2014/main" id="{FAC6D4F8-A445-4FF8-8154-FF17D191E70F}"/>
              </a:ext>
            </a:extLst>
          </p:cNvPr>
          <p:cNvSpPr txBox="1"/>
          <p:nvPr/>
        </p:nvSpPr>
        <p:spPr>
          <a:xfrm>
            <a:off x="290159" y="3429000"/>
            <a:ext cx="9423926" cy="1477328"/>
          </a:xfrm>
          <a:prstGeom prst="rect">
            <a:avLst/>
          </a:prstGeom>
          <a:noFill/>
        </p:spPr>
        <p:txBody>
          <a:bodyPr wrap="square" lIns="0" tIns="0" rIns="0" bIns="0" rtlCol="0">
            <a:spAutoFit/>
          </a:bodyPr>
          <a:lstStyle/>
          <a:p>
            <a:pPr algn="l"/>
            <a:r>
              <a:rPr lang="en-US" sz="2400" b="0" i="0" dirty="0">
                <a:effectLst/>
                <a:latin typeface="Segoe UI" panose="020B0502040204020203" pitchFamily="34" charset="0"/>
              </a:rPr>
              <a:t>This command uses Anaconda to install all the libraries that we need for our model. In this command, we're also downloading a few other libraries that are good for data science. You might find these libraries useful for future development.</a:t>
            </a:r>
          </a:p>
        </p:txBody>
      </p:sp>
    </p:spTree>
    <p:extLst>
      <p:ext uri="{BB962C8B-B14F-4D97-AF65-F5344CB8AC3E}">
        <p14:creationId xmlns:p14="http://schemas.microsoft.com/office/powerpoint/2010/main" val="340399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394173-06C6-4C23-8DC2-EFEAE8C3996B}"/>
              </a:ext>
            </a:extLst>
          </p:cNvPr>
          <p:cNvSpPr txBox="1"/>
          <p:nvPr/>
        </p:nvSpPr>
        <p:spPr>
          <a:xfrm>
            <a:off x="293479" y="556498"/>
            <a:ext cx="9420606" cy="2215991"/>
          </a:xfrm>
          <a:prstGeom prst="rect">
            <a:avLst/>
          </a:prstGeom>
          <a:noFill/>
        </p:spPr>
        <p:txBody>
          <a:bodyPr wrap="square" lIns="0" tIns="0" rIns="0" bIns="0" rtlCol="0">
            <a:spAutoFit/>
          </a:bodyPr>
          <a:lstStyle/>
          <a:p>
            <a:pPr algn="l"/>
            <a:r>
              <a:rPr lang="en-US" sz="2400" b="1" dirty="0">
                <a:latin typeface="Segoe UI" panose="020B0502040204020203" pitchFamily="34" charset="0"/>
              </a:rPr>
              <a:t>STEP 2</a:t>
            </a:r>
          </a:p>
          <a:p>
            <a:pPr algn="l"/>
            <a:r>
              <a:rPr lang="en-US" sz="2400" b="0" i="0" dirty="0">
                <a:effectLst/>
                <a:latin typeface="Segoe UI" panose="020B0502040204020203" pitchFamily="34" charset="0"/>
              </a:rPr>
              <a:t>When you're prompted to install the packages, enter </a:t>
            </a:r>
            <a:r>
              <a:rPr lang="en-US" sz="2400" b="1" i="0" dirty="0">
                <a:effectLst/>
                <a:latin typeface="Segoe UI" panose="020B0502040204020203" pitchFamily="34" charset="0"/>
              </a:rPr>
              <a:t>Y</a:t>
            </a:r>
            <a:r>
              <a:rPr lang="en-US" sz="2400" b="0" i="0" dirty="0">
                <a:effectLst/>
                <a:latin typeface="Segoe UI" panose="020B0502040204020203" pitchFamily="34" charset="0"/>
              </a:rPr>
              <a:t>, and then press Enter.</a:t>
            </a:r>
          </a:p>
          <a:p>
            <a:pPr algn="l"/>
            <a:endParaRPr lang="en-US" sz="2400" dirty="0">
              <a:latin typeface="Segoe UI" panose="020B0502040204020203" pitchFamily="34" charset="0"/>
            </a:endParaRPr>
          </a:p>
          <a:p>
            <a:pPr algn="l"/>
            <a:r>
              <a:rPr lang="en-US" sz="2400" b="1" i="0" dirty="0">
                <a:effectLst/>
                <a:latin typeface="Segoe UI" panose="020B0502040204020203" pitchFamily="34" charset="0"/>
              </a:rPr>
              <a:t>STEP 3</a:t>
            </a:r>
          </a:p>
          <a:p>
            <a:pPr algn="l"/>
            <a:r>
              <a:rPr lang="en-US" sz="2400" b="0" i="0" dirty="0">
                <a:effectLst/>
                <a:latin typeface="Segoe UI" panose="020B0502040204020203" pitchFamily="34" charset="0"/>
              </a:rPr>
              <a:t>To activate your new environment, run the </a:t>
            </a:r>
            <a:r>
              <a:rPr lang="en-US" sz="2400" b="1" i="0" dirty="0" err="1">
                <a:effectLst/>
                <a:latin typeface="Segoe UI" panose="020B0502040204020203" pitchFamily="34" charset="0"/>
              </a:rPr>
              <a:t>conda</a:t>
            </a:r>
            <a:r>
              <a:rPr lang="en-US" sz="2400" b="1" i="0" dirty="0">
                <a:effectLst/>
                <a:latin typeface="Segoe UI" panose="020B0502040204020203" pitchFamily="34" charset="0"/>
              </a:rPr>
              <a:t> activate </a:t>
            </a:r>
            <a:r>
              <a:rPr lang="en-IN" sz="2400" b="0" i="0" dirty="0">
                <a:effectLst/>
                <a:latin typeface="Segoe UI" panose="020B0502040204020203" pitchFamily="34" charset="0"/>
              </a:rPr>
              <a:t>command:</a:t>
            </a:r>
            <a:endParaRPr lang="en-US" sz="2400" b="1" i="0" dirty="0">
              <a:effectLst/>
              <a:latin typeface="Segoe UI" panose="020B0502040204020203" pitchFamily="34" charset="0"/>
            </a:endParaRPr>
          </a:p>
        </p:txBody>
      </p:sp>
      <p:sp>
        <p:nvSpPr>
          <p:cNvPr id="13" name="TextBox 12">
            <a:extLst>
              <a:ext uri="{FF2B5EF4-FFF2-40B4-BE49-F238E27FC236}">
                <a16:creationId xmlns:a16="http://schemas.microsoft.com/office/drawing/2014/main" id="{FAC6D4F8-A445-4FF8-8154-FF17D191E70F}"/>
              </a:ext>
            </a:extLst>
          </p:cNvPr>
          <p:cNvSpPr txBox="1"/>
          <p:nvPr/>
        </p:nvSpPr>
        <p:spPr>
          <a:xfrm>
            <a:off x="293479" y="4400550"/>
            <a:ext cx="9423926" cy="738664"/>
          </a:xfrm>
          <a:prstGeom prst="rect">
            <a:avLst/>
          </a:prstGeom>
          <a:noFill/>
        </p:spPr>
        <p:txBody>
          <a:bodyPr wrap="square" lIns="0" tIns="0" rIns="0" bIns="0" rtlCol="0">
            <a:spAutoFit/>
          </a:bodyPr>
          <a:lstStyle/>
          <a:p>
            <a:pPr algn="l"/>
            <a:r>
              <a:rPr lang="en-US" sz="2400" b="0" i="0" dirty="0">
                <a:effectLst/>
                <a:latin typeface="Segoe UI" panose="020B0502040204020203" pitchFamily="34" charset="0"/>
              </a:rPr>
              <a:t>The new environment is ready to use, but we need to add one more library through a separate install command.</a:t>
            </a:r>
          </a:p>
        </p:txBody>
      </p:sp>
      <p:pic>
        <p:nvPicPr>
          <p:cNvPr id="8" name="Picture 7">
            <a:extLst>
              <a:ext uri="{FF2B5EF4-FFF2-40B4-BE49-F238E27FC236}">
                <a16:creationId xmlns:a16="http://schemas.microsoft.com/office/drawing/2014/main" id="{5C5904FD-EDBD-4B7D-ABEA-A1B363A542CB}"/>
              </a:ext>
            </a:extLst>
          </p:cNvPr>
          <p:cNvPicPr>
            <a:picLocks noChangeAspect="1"/>
          </p:cNvPicPr>
          <p:nvPr/>
        </p:nvPicPr>
        <p:blipFill>
          <a:blip r:embed="rId3"/>
          <a:stretch>
            <a:fillRect/>
          </a:stretch>
        </p:blipFill>
        <p:spPr>
          <a:xfrm>
            <a:off x="313004" y="2935368"/>
            <a:ext cx="9671097" cy="1184060"/>
          </a:xfrm>
          <a:prstGeom prst="rect">
            <a:avLst/>
          </a:prstGeom>
        </p:spPr>
      </p:pic>
    </p:spTree>
    <p:extLst>
      <p:ext uri="{BB962C8B-B14F-4D97-AF65-F5344CB8AC3E}">
        <p14:creationId xmlns:p14="http://schemas.microsoft.com/office/powerpoint/2010/main" val="329688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02386" y="2930402"/>
            <a:ext cx="9144000" cy="498598"/>
          </a:xfrm>
        </p:spPr>
        <p:txBody>
          <a:bodyPr/>
          <a:lstStyle/>
          <a:p>
            <a:pPr algn="l"/>
            <a:r>
              <a:rPr lang="en-IN" b="1" i="0" cap="all" dirty="0">
                <a:solidFill>
                  <a:schemeClr val="tx1"/>
                </a:solidFill>
                <a:effectLst/>
                <a:latin typeface="Segoe UI" panose="020B0502040204020203" pitchFamily="34" charset="0"/>
              </a:rPr>
              <a:t>Install </a:t>
            </a:r>
            <a:r>
              <a:rPr lang="en-IN" b="1" i="0" cap="all" dirty="0" err="1">
                <a:solidFill>
                  <a:schemeClr val="tx1"/>
                </a:solidFill>
                <a:effectLst/>
                <a:latin typeface="Segoe UI" panose="020B0502040204020203" pitchFamily="34" charset="0"/>
              </a:rPr>
              <a:t>torchvision</a:t>
            </a:r>
            <a:r>
              <a:rPr lang="en-IN" b="1" i="0" cap="all" dirty="0">
                <a:solidFill>
                  <a:schemeClr val="tx1"/>
                </a:solidFill>
                <a:effectLst/>
                <a:latin typeface="Segoe UI" panose="020B0502040204020203" pitchFamily="34" charset="0"/>
              </a:rPr>
              <a:t> package</a:t>
            </a:r>
          </a:p>
        </p:txBody>
      </p:sp>
    </p:spTree>
    <p:extLst>
      <p:ext uri="{BB962C8B-B14F-4D97-AF65-F5344CB8AC3E}">
        <p14:creationId xmlns:p14="http://schemas.microsoft.com/office/powerpoint/2010/main" val="377097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394173-06C6-4C23-8DC2-EFEAE8C3996B}"/>
              </a:ext>
            </a:extLst>
          </p:cNvPr>
          <p:cNvSpPr txBox="1"/>
          <p:nvPr/>
        </p:nvSpPr>
        <p:spPr>
          <a:xfrm>
            <a:off x="293479" y="1123612"/>
            <a:ext cx="9420606" cy="738664"/>
          </a:xfrm>
          <a:prstGeom prst="rect">
            <a:avLst/>
          </a:prstGeom>
          <a:noFill/>
        </p:spPr>
        <p:txBody>
          <a:bodyPr wrap="square" lIns="0" tIns="0" rIns="0" bIns="0" rtlCol="0">
            <a:spAutoFit/>
          </a:bodyPr>
          <a:lstStyle/>
          <a:p>
            <a:pPr algn="l"/>
            <a:r>
              <a:rPr lang="en-US" sz="2400" b="1" dirty="0">
                <a:latin typeface="Segoe UI" panose="020B0502040204020203" pitchFamily="34" charset="0"/>
              </a:rPr>
              <a:t>STEP 1</a:t>
            </a:r>
          </a:p>
          <a:p>
            <a:r>
              <a:rPr lang="en-IN" sz="2400" b="0" i="0" dirty="0">
                <a:effectLst/>
                <a:latin typeface="Segoe UI" panose="020B0502040204020203" pitchFamily="34" charset="0"/>
              </a:rPr>
              <a:t>At the Anaconda prompt, run the </a:t>
            </a:r>
            <a:r>
              <a:rPr lang="en-IN" sz="2400" b="0" i="0" dirty="0" err="1">
                <a:effectLst/>
                <a:latin typeface="Segoe UI" panose="020B0502040204020203" pitchFamily="34" charset="0"/>
              </a:rPr>
              <a:t>conda</a:t>
            </a:r>
            <a:r>
              <a:rPr lang="en-IN" sz="2400" b="0" i="0" dirty="0">
                <a:effectLst/>
                <a:latin typeface="Segoe UI" panose="020B0502040204020203" pitchFamily="34" charset="0"/>
              </a:rPr>
              <a:t> install command:</a:t>
            </a:r>
          </a:p>
        </p:txBody>
      </p:sp>
      <p:sp>
        <p:nvSpPr>
          <p:cNvPr id="13" name="TextBox 12">
            <a:extLst>
              <a:ext uri="{FF2B5EF4-FFF2-40B4-BE49-F238E27FC236}">
                <a16:creationId xmlns:a16="http://schemas.microsoft.com/office/drawing/2014/main" id="{FAC6D4F8-A445-4FF8-8154-FF17D191E70F}"/>
              </a:ext>
            </a:extLst>
          </p:cNvPr>
          <p:cNvSpPr txBox="1"/>
          <p:nvPr/>
        </p:nvSpPr>
        <p:spPr>
          <a:xfrm>
            <a:off x="293479" y="3998357"/>
            <a:ext cx="9423926" cy="738664"/>
          </a:xfrm>
          <a:prstGeom prst="rect">
            <a:avLst/>
          </a:prstGeom>
          <a:noFill/>
        </p:spPr>
        <p:txBody>
          <a:bodyPr wrap="square" lIns="0" tIns="0" rIns="0" bIns="0" rtlCol="0">
            <a:spAutoFit/>
          </a:bodyPr>
          <a:lstStyle/>
          <a:p>
            <a:pPr algn="l"/>
            <a:r>
              <a:rPr lang="en-US" sz="2400" b="0" i="0" dirty="0">
                <a:effectLst/>
                <a:latin typeface="Segoe UI" panose="020B0502040204020203" pitchFamily="34" charset="0"/>
              </a:rPr>
              <a:t>When you're prompted to install the package, enter </a:t>
            </a:r>
            <a:r>
              <a:rPr lang="en-US" sz="2400" b="1" i="0" dirty="0">
                <a:effectLst/>
                <a:latin typeface="Segoe UI" panose="020B0502040204020203" pitchFamily="34" charset="0"/>
              </a:rPr>
              <a:t>Y</a:t>
            </a:r>
            <a:r>
              <a:rPr lang="en-US" sz="2400" b="0" i="0" dirty="0">
                <a:effectLst/>
                <a:latin typeface="Segoe UI" panose="020B0502040204020203" pitchFamily="34" charset="0"/>
              </a:rPr>
              <a:t>, and then press Enter.</a:t>
            </a:r>
          </a:p>
        </p:txBody>
      </p:sp>
      <p:pic>
        <p:nvPicPr>
          <p:cNvPr id="3" name="Picture 2">
            <a:extLst>
              <a:ext uri="{FF2B5EF4-FFF2-40B4-BE49-F238E27FC236}">
                <a16:creationId xmlns:a16="http://schemas.microsoft.com/office/drawing/2014/main" id="{79D6278F-C4DD-4099-AF36-64CA4980F1FF}"/>
              </a:ext>
            </a:extLst>
          </p:cNvPr>
          <p:cNvPicPr>
            <a:picLocks noChangeAspect="1"/>
          </p:cNvPicPr>
          <p:nvPr/>
        </p:nvPicPr>
        <p:blipFill>
          <a:blip r:embed="rId3"/>
          <a:stretch>
            <a:fillRect/>
          </a:stretch>
        </p:blipFill>
        <p:spPr>
          <a:xfrm>
            <a:off x="293479" y="2264469"/>
            <a:ext cx="11239509" cy="1331695"/>
          </a:xfrm>
          <a:prstGeom prst="rect">
            <a:avLst/>
          </a:prstGeom>
        </p:spPr>
      </p:pic>
    </p:spTree>
    <p:extLst>
      <p:ext uri="{BB962C8B-B14F-4D97-AF65-F5344CB8AC3E}">
        <p14:creationId xmlns:p14="http://schemas.microsoft.com/office/powerpoint/2010/main" val="80210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02386" y="2431804"/>
            <a:ext cx="9144000" cy="997196"/>
          </a:xfrm>
        </p:spPr>
        <p:txBody>
          <a:bodyPr/>
          <a:lstStyle/>
          <a:p>
            <a:pPr algn="l"/>
            <a:r>
              <a:rPr lang="en-US" b="1" i="0" cap="all" dirty="0">
                <a:solidFill>
                  <a:schemeClr val="tx1"/>
                </a:solidFill>
                <a:effectLst/>
                <a:latin typeface="Segoe UI" panose="020B0502040204020203" pitchFamily="34" charset="0"/>
              </a:rPr>
              <a:t>Create project folder and </a:t>
            </a:r>
            <a:r>
              <a:rPr lang="en-US" b="1" i="0" cap="all" dirty="0" err="1">
                <a:solidFill>
                  <a:schemeClr val="tx1"/>
                </a:solidFill>
                <a:effectLst/>
                <a:latin typeface="Segoe UI" panose="020B0502040204020203" pitchFamily="34" charset="0"/>
              </a:rPr>
              <a:t>Jupyter</a:t>
            </a:r>
            <a:r>
              <a:rPr lang="en-US" b="1" i="0" cap="all" dirty="0">
                <a:solidFill>
                  <a:schemeClr val="tx1"/>
                </a:solidFill>
                <a:effectLst/>
                <a:latin typeface="Segoe UI" panose="020B0502040204020203" pitchFamily="34" charset="0"/>
              </a:rPr>
              <a:t> Notebook file</a:t>
            </a:r>
          </a:p>
        </p:txBody>
      </p:sp>
    </p:spTree>
    <p:extLst>
      <p:ext uri="{BB962C8B-B14F-4D97-AF65-F5344CB8AC3E}">
        <p14:creationId xmlns:p14="http://schemas.microsoft.com/office/powerpoint/2010/main" val="159500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394173-06C6-4C23-8DC2-EFEAE8C3996B}"/>
              </a:ext>
            </a:extLst>
          </p:cNvPr>
          <p:cNvSpPr txBox="1"/>
          <p:nvPr/>
        </p:nvSpPr>
        <p:spPr>
          <a:xfrm>
            <a:off x="453499" y="1562338"/>
            <a:ext cx="9420606" cy="2215991"/>
          </a:xfrm>
          <a:prstGeom prst="rect">
            <a:avLst/>
          </a:prstGeom>
          <a:noFill/>
        </p:spPr>
        <p:txBody>
          <a:bodyPr wrap="square" lIns="0" tIns="0" rIns="0" bIns="0" rtlCol="0">
            <a:spAutoFit/>
          </a:bodyPr>
          <a:lstStyle/>
          <a:p>
            <a:pPr algn="l"/>
            <a:r>
              <a:rPr lang="en-US" sz="2400" b="1" dirty="0">
                <a:latin typeface="Segoe UI" panose="020B0502040204020203" pitchFamily="34" charset="0"/>
              </a:rPr>
              <a:t>STEP 1</a:t>
            </a:r>
          </a:p>
          <a:p>
            <a:r>
              <a:rPr lang="en-US" sz="2400" b="0" i="0" dirty="0">
                <a:effectLst/>
                <a:latin typeface="Segoe UI" panose="020B0502040204020203" pitchFamily="34" charset="0"/>
              </a:rPr>
              <a:t>Choose an easily accessible location on your computer, and create a folder named </a:t>
            </a:r>
            <a:r>
              <a:rPr lang="en-US" sz="2400" b="1" i="0" dirty="0" err="1">
                <a:effectLst/>
                <a:latin typeface="Segoe UI" panose="020B0502040204020203" pitchFamily="34" charset="0"/>
              </a:rPr>
              <a:t>ClassifySpaceRocks</a:t>
            </a:r>
            <a:r>
              <a:rPr lang="en-US" sz="2400" b="0" i="0" dirty="0">
                <a:effectLst/>
                <a:latin typeface="Segoe UI" panose="020B0502040204020203" pitchFamily="34" charset="0"/>
              </a:rPr>
              <a:t>.</a:t>
            </a:r>
          </a:p>
          <a:p>
            <a:endParaRPr lang="en-US" sz="2400" dirty="0">
              <a:latin typeface="Segoe UI" panose="020B0502040204020203" pitchFamily="34" charset="0"/>
            </a:endParaRPr>
          </a:p>
          <a:p>
            <a:r>
              <a:rPr lang="en-US" sz="2400" b="1" dirty="0">
                <a:latin typeface="Segoe UI" panose="020B0502040204020203" pitchFamily="34" charset="0"/>
              </a:rPr>
              <a:t>STEP 2</a:t>
            </a:r>
            <a:endParaRPr lang="en-US" sz="2400" dirty="0">
              <a:latin typeface="Segoe UI" panose="020B0502040204020203" pitchFamily="34" charset="0"/>
            </a:endParaRPr>
          </a:p>
          <a:p>
            <a:r>
              <a:rPr lang="en-US" sz="2400" b="0" i="0" dirty="0">
                <a:effectLst/>
                <a:latin typeface="Segoe UI" panose="020B0502040204020203" pitchFamily="34" charset="0"/>
              </a:rPr>
              <a:t>Open Visual Studio Code, and then open the folder you created.</a:t>
            </a:r>
            <a:endParaRPr lang="en-IN" sz="2400" b="0" i="0" dirty="0">
              <a:effectLst/>
              <a:latin typeface="Segoe UI" panose="020B0502040204020203" pitchFamily="34" charset="0"/>
            </a:endParaRPr>
          </a:p>
        </p:txBody>
      </p:sp>
    </p:spTree>
    <p:extLst>
      <p:ext uri="{BB962C8B-B14F-4D97-AF65-F5344CB8AC3E}">
        <p14:creationId xmlns:p14="http://schemas.microsoft.com/office/powerpoint/2010/main" val="30026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394173-06C6-4C23-8DC2-EFEAE8C3996B}"/>
              </a:ext>
            </a:extLst>
          </p:cNvPr>
          <p:cNvSpPr txBox="1"/>
          <p:nvPr/>
        </p:nvSpPr>
        <p:spPr>
          <a:xfrm>
            <a:off x="544939" y="259318"/>
            <a:ext cx="9420606" cy="738664"/>
          </a:xfrm>
          <a:prstGeom prst="rect">
            <a:avLst/>
          </a:prstGeom>
          <a:noFill/>
        </p:spPr>
        <p:txBody>
          <a:bodyPr wrap="square" lIns="0" tIns="0" rIns="0" bIns="0" rtlCol="0">
            <a:spAutoFit/>
          </a:bodyPr>
          <a:lstStyle/>
          <a:p>
            <a:r>
              <a:rPr lang="en-US" sz="2400" b="1" dirty="0">
                <a:latin typeface="Segoe UI" panose="020B0502040204020203" pitchFamily="34" charset="0"/>
              </a:rPr>
              <a:t>STEP 3</a:t>
            </a:r>
            <a:endParaRPr lang="en-US" sz="2400" dirty="0">
              <a:latin typeface="Segoe UI" panose="020B0502040204020203" pitchFamily="34" charset="0"/>
            </a:endParaRPr>
          </a:p>
          <a:p>
            <a:r>
              <a:rPr lang="en-US" sz="2400" b="0" i="0" dirty="0">
                <a:effectLst/>
                <a:latin typeface="Segoe UI" panose="020B0502040204020203" pitchFamily="34" charset="0"/>
              </a:rPr>
              <a:t>Create a </a:t>
            </a:r>
            <a:r>
              <a:rPr lang="en-US" sz="2400" b="0" i="0" dirty="0" err="1">
                <a:effectLst/>
                <a:latin typeface="Segoe UI" panose="020B0502040204020203" pitchFamily="34" charset="0"/>
              </a:rPr>
              <a:t>Jupyter</a:t>
            </a:r>
            <a:r>
              <a:rPr lang="en-US" sz="2400" b="0" i="0" dirty="0">
                <a:effectLst/>
                <a:latin typeface="Segoe UI" panose="020B0502040204020203" pitchFamily="34" charset="0"/>
              </a:rPr>
              <a:t> Notebook file named </a:t>
            </a:r>
            <a:r>
              <a:rPr lang="en-US" sz="2400" b="1" i="0" dirty="0" err="1">
                <a:effectLst/>
                <a:latin typeface="Segoe UI" panose="020B0502040204020203" pitchFamily="34" charset="0"/>
              </a:rPr>
              <a:t>ClassifySpaceRockProgram</a:t>
            </a:r>
            <a:r>
              <a:rPr lang="en-US" sz="2400" b="0" i="0" dirty="0">
                <a:effectLst/>
                <a:latin typeface="Segoe UI" panose="020B0502040204020203" pitchFamily="34" charset="0"/>
              </a:rPr>
              <a:t>.</a:t>
            </a:r>
          </a:p>
        </p:txBody>
      </p:sp>
      <p:sp>
        <p:nvSpPr>
          <p:cNvPr id="2" name="TextBox 1">
            <a:extLst>
              <a:ext uri="{FF2B5EF4-FFF2-40B4-BE49-F238E27FC236}">
                <a16:creationId xmlns:a16="http://schemas.microsoft.com/office/drawing/2014/main" id="{45305C3F-14D0-4F19-9D5E-FB46FE296A24}"/>
              </a:ext>
            </a:extLst>
          </p:cNvPr>
          <p:cNvSpPr txBox="1"/>
          <p:nvPr/>
        </p:nvSpPr>
        <p:spPr>
          <a:xfrm>
            <a:off x="857250" y="1113711"/>
            <a:ext cx="10184130" cy="5170646"/>
          </a:xfrm>
          <a:prstGeom prst="rect">
            <a:avLst/>
          </a:prstGeom>
          <a:noFill/>
        </p:spPr>
        <p:txBody>
          <a:bodyPr wrap="square" lIns="0" tIns="0" rIns="0" bIns="0" rtlCol="0">
            <a:spAutoFit/>
          </a:bodyPr>
          <a:lstStyle/>
          <a:p>
            <a:pPr marL="457200" indent="-457200" algn="l">
              <a:buFont typeface="+mj-lt"/>
              <a:buAutoNum type="alphaLcParenR"/>
            </a:pPr>
            <a:r>
              <a:rPr lang="en-US" sz="2400" b="0" i="0" dirty="0">
                <a:effectLst/>
                <a:latin typeface="Segoe UI" panose="020B0502040204020203" pitchFamily="34" charset="0"/>
              </a:rPr>
              <a:t>Enter Ctrl + Shift + P to open the </a:t>
            </a:r>
            <a:r>
              <a:rPr lang="en-US" sz="2400" b="1" i="0" dirty="0">
                <a:effectLst/>
                <a:latin typeface="Segoe UI" panose="020B0502040204020203" pitchFamily="34" charset="0"/>
              </a:rPr>
              <a:t>Command</a:t>
            </a:r>
            <a:r>
              <a:rPr lang="en-US" sz="2400" b="0" i="0" dirty="0">
                <a:effectLst/>
                <a:latin typeface="Segoe UI" panose="020B0502040204020203" pitchFamily="34" charset="0"/>
              </a:rPr>
              <a:t> dropdown menu at the top of Visual Studio.</a:t>
            </a:r>
          </a:p>
          <a:p>
            <a:pPr marL="457200" indent="-457200" algn="l">
              <a:buFont typeface="+mj-lt"/>
              <a:buAutoNum type="alphaLcParenR"/>
            </a:pPr>
            <a:r>
              <a:rPr lang="en-US" sz="2400" b="0" i="0" dirty="0">
                <a:effectLst/>
                <a:latin typeface="Segoe UI" panose="020B0502040204020203" pitchFamily="34" charset="0"/>
              </a:rPr>
              <a:t>Select </a:t>
            </a:r>
            <a:r>
              <a:rPr lang="en-US" sz="2400" b="1" i="0" dirty="0" err="1">
                <a:effectLst/>
                <a:latin typeface="Segoe UI" panose="020B0502040204020203" pitchFamily="34" charset="0"/>
              </a:rPr>
              <a:t>Jupyter</a:t>
            </a:r>
            <a:r>
              <a:rPr lang="en-US" sz="2400" b="1" i="0" dirty="0">
                <a:effectLst/>
                <a:latin typeface="Segoe UI" panose="020B0502040204020203" pitchFamily="34" charset="0"/>
              </a:rPr>
              <a:t>: Create new blank notebook</a:t>
            </a:r>
            <a:r>
              <a:rPr lang="en-US" sz="2400" b="0" i="0" dirty="0">
                <a:effectLst/>
                <a:latin typeface="Segoe UI" panose="020B0502040204020203" pitchFamily="34" charset="0"/>
              </a:rPr>
              <a:t>. A new notebook file opens. The system shows a message about connecting to the Python kernel in the lower-right corner.</a:t>
            </a:r>
          </a:p>
          <a:p>
            <a:pPr marL="457200" indent="-457200" algn="l">
              <a:buFont typeface="+mj-lt"/>
              <a:buAutoNum type="alphaLcParenR"/>
            </a:pPr>
            <a:r>
              <a:rPr lang="en-US" sz="2400" b="0" i="0" dirty="0">
                <a:effectLst/>
                <a:latin typeface="Segoe UI" panose="020B0502040204020203" pitchFamily="34" charset="0"/>
              </a:rPr>
              <a:t>Add the following comment in the first cell of the new notebook:                  </a:t>
            </a:r>
            <a:r>
              <a:rPr lang="en-IN" sz="2400" b="0" i="0" dirty="0">
                <a:solidFill>
                  <a:srgbClr val="00B050"/>
                </a:solidFill>
                <a:effectLst/>
                <a:latin typeface="SFMono-Regular"/>
              </a:rPr>
              <a:t># AI model to classify space rocks</a:t>
            </a:r>
          </a:p>
          <a:p>
            <a:pPr marL="457200" indent="-457200" algn="l">
              <a:buFont typeface="+mj-lt"/>
              <a:buAutoNum type="alphaLcParenR"/>
            </a:pPr>
            <a:r>
              <a:rPr lang="en-US" sz="2400" b="0" i="0" dirty="0">
                <a:effectLst/>
                <a:latin typeface="Segoe UI" panose="020B0502040204020203" pitchFamily="34" charset="0"/>
              </a:rPr>
              <a:t>Select the green arrow at the top of the cell to run it.</a:t>
            </a:r>
          </a:p>
          <a:p>
            <a:pPr marL="457200" indent="-457200" algn="l">
              <a:buFont typeface="+mj-lt"/>
              <a:buAutoNum type="alphaLcParenR"/>
            </a:pPr>
            <a:r>
              <a:rPr lang="en-US" sz="2400" b="0" i="0" dirty="0">
                <a:effectLst/>
                <a:latin typeface="Segoe UI" panose="020B0502040204020203" pitchFamily="34" charset="0"/>
              </a:rPr>
              <a:t>Enter Ctrl + S to save the file.</a:t>
            </a:r>
          </a:p>
          <a:p>
            <a:pPr marL="457200" indent="-457200" algn="l">
              <a:buFont typeface="+mj-lt"/>
              <a:buAutoNum type="alphaLcParenR"/>
            </a:pPr>
            <a:r>
              <a:rPr lang="en-US" sz="2400" b="0" i="0" dirty="0">
                <a:effectLst/>
                <a:latin typeface="Segoe UI" panose="020B0502040204020203" pitchFamily="34" charset="0"/>
              </a:rPr>
              <a:t>In the </a:t>
            </a:r>
            <a:r>
              <a:rPr lang="en-US" sz="2400" b="1" i="0" dirty="0">
                <a:effectLst/>
                <a:latin typeface="Segoe UI" panose="020B0502040204020203" pitchFamily="34" charset="0"/>
              </a:rPr>
              <a:t>Save As</a:t>
            </a:r>
            <a:r>
              <a:rPr lang="en-US" sz="2400" b="0" i="0" dirty="0">
                <a:effectLst/>
                <a:latin typeface="Segoe UI" panose="020B0502040204020203" pitchFamily="34" charset="0"/>
              </a:rPr>
              <a:t> dialog, browse to your folder.</a:t>
            </a:r>
          </a:p>
          <a:p>
            <a:pPr marL="457200" indent="-457200" algn="l">
              <a:buFont typeface="+mj-lt"/>
              <a:buAutoNum type="alphaLcParenR"/>
            </a:pPr>
            <a:r>
              <a:rPr lang="en-US" sz="2400" b="0" i="0" dirty="0">
                <a:effectLst/>
                <a:latin typeface="Segoe UI" panose="020B0502040204020203" pitchFamily="34" charset="0"/>
              </a:rPr>
              <a:t>Enter the name for the new notebook file. In our example, we'll use the name </a:t>
            </a:r>
            <a:r>
              <a:rPr lang="en-US" sz="2400" b="1" i="0" dirty="0" err="1">
                <a:effectLst/>
                <a:latin typeface="Segoe UI" panose="020B0502040204020203" pitchFamily="34" charset="0"/>
              </a:rPr>
              <a:t>ClassifySpaceRockProgram</a:t>
            </a:r>
            <a:r>
              <a:rPr lang="en-US" sz="2400" b="0" i="0" dirty="0">
                <a:effectLst/>
                <a:latin typeface="Segoe UI" panose="020B0502040204020203" pitchFamily="34" charset="0"/>
              </a:rPr>
              <a:t>. Make sure </a:t>
            </a:r>
            <a:r>
              <a:rPr lang="en-US" sz="2400" b="1" i="0" dirty="0" err="1">
                <a:effectLst/>
                <a:latin typeface="Segoe UI" panose="020B0502040204020203" pitchFamily="34" charset="0"/>
              </a:rPr>
              <a:t>Jupyter</a:t>
            </a:r>
            <a:r>
              <a:rPr lang="en-US" sz="2400" b="0" i="0" dirty="0">
                <a:effectLst/>
                <a:latin typeface="Segoe UI" panose="020B0502040204020203" pitchFamily="34" charset="0"/>
              </a:rPr>
              <a:t> is selected as the file type.</a:t>
            </a:r>
          </a:p>
          <a:p>
            <a:pPr marL="457200" indent="-457200" algn="l">
              <a:buFont typeface="+mj-lt"/>
              <a:buAutoNum type="alphaLcParenR"/>
            </a:pPr>
            <a:r>
              <a:rPr lang="en-US" sz="2400" b="0" i="0" dirty="0">
                <a:effectLst/>
                <a:latin typeface="Segoe UI" panose="020B0502040204020203" pitchFamily="34" charset="0"/>
              </a:rPr>
              <a:t>Select </a:t>
            </a:r>
            <a:r>
              <a:rPr lang="en-US" sz="2400" b="1" i="0" dirty="0">
                <a:effectLst/>
                <a:latin typeface="Segoe UI" panose="020B0502040204020203" pitchFamily="34" charset="0"/>
              </a:rPr>
              <a:t>Save</a:t>
            </a:r>
            <a:r>
              <a:rPr lang="en-US" sz="2400" b="0" i="0" dirty="0">
                <a:effectLst/>
                <a:latin typeface="Segoe UI" panose="020B0502040204020203" pitchFamily="34" charset="0"/>
              </a:rPr>
              <a:t>.</a:t>
            </a:r>
            <a:endParaRPr lang="en-IN" sz="2400" dirty="0" err="1"/>
          </a:p>
        </p:txBody>
      </p:sp>
    </p:spTree>
    <p:extLst>
      <p:ext uri="{BB962C8B-B14F-4D97-AF65-F5344CB8AC3E}">
        <p14:creationId xmlns:p14="http://schemas.microsoft.com/office/powerpoint/2010/main" val="39558840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769389"/>
            <a:ext cx="11018520" cy="553998"/>
          </a:xfrm>
        </p:spPr>
        <p:txBody>
          <a:bodyPr/>
          <a:lstStyle/>
          <a:p>
            <a:pPr algn="l"/>
            <a:r>
              <a:rPr lang="en-US" b="1" i="0" dirty="0">
                <a:solidFill>
                  <a:schemeClr val="tx1"/>
                </a:solidFill>
                <a:effectLst/>
                <a:latin typeface="Segoe UI" panose="020B0502040204020203" pitchFamily="34" charset="0"/>
              </a:rPr>
              <a:t>Learning objectives</a:t>
            </a:r>
          </a:p>
        </p:txBody>
      </p:sp>
      <p:sp>
        <p:nvSpPr>
          <p:cNvPr id="6" name="Text Placeholder 5"/>
          <p:cNvSpPr>
            <a:spLocks noGrp="1"/>
          </p:cNvSpPr>
          <p:nvPr>
            <p:ph type="body" sz="quarter" idx="10"/>
          </p:nvPr>
        </p:nvSpPr>
        <p:spPr>
          <a:xfrm>
            <a:off x="586390" y="1896994"/>
            <a:ext cx="8786210" cy="3533275"/>
          </a:xfrm>
        </p:spPr>
        <p:txBody>
          <a:bodyPr/>
          <a:lstStyle/>
          <a:p>
            <a:pPr algn="l"/>
            <a:r>
              <a:rPr lang="en-US" b="0" i="0" dirty="0">
                <a:solidFill>
                  <a:schemeClr val="tx1"/>
                </a:solidFill>
                <a:effectLst/>
                <a:latin typeface="Segoe UI" panose="020B0502040204020203" pitchFamily="34" charset="0"/>
              </a:rPr>
              <a:t>In this module, you'll learn:</a:t>
            </a:r>
          </a:p>
          <a:p>
            <a:pPr marL="457200" indent="-457200" algn="l">
              <a:buFont typeface="Arial" panose="020B0604020202020204" pitchFamily="34" charset="0"/>
              <a:buChar char="•"/>
            </a:pPr>
            <a:r>
              <a:rPr lang="en-US" b="0" i="0" dirty="0">
                <a:solidFill>
                  <a:schemeClr val="tx1"/>
                </a:solidFill>
                <a:effectLst/>
                <a:latin typeface="Segoe UI" panose="020B0502040204020203" pitchFamily="34" charset="0"/>
              </a:rPr>
              <a:t>Get an introduction to artificial intelligence</a:t>
            </a:r>
          </a:p>
          <a:p>
            <a:pPr marL="457200" indent="-457200" algn="l">
              <a:buFont typeface="Arial" panose="020B0604020202020204" pitchFamily="34" charset="0"/>
              <a:buChar char="•"/>
            </a:pPr>
            <a:r>
              <a:rPr lang="en-US" b="0" i="0" dirty="0">
                <a:solidFill>
                  <a:schemeClr val="tx1"/>
                </a:solidFill>
                <a:effectLst/>
                <a:latin typeface="Segoe UI" panose="020B0502040204020203" pitchFamily="34" charset="0"/>
              </a:rPr>
              <a:t>Discover how humans classify objects</a:t>
            </a:r>
          </a:p>
          <a:p>
            <a:pPr marL="457200" indent="-457200" algn="l">
              <a:buFont typeface="Arial" panose="020B0604020202020204" pitchFamily="34" charset="0"/>
              <a:buChar char="•"/>
            </a:pPr>
            <a:r>
              <a:rPr lang="en-US" b="0" i="0" dirty="0">
                <a:solidFill>
                  <a:schemeClr val="tx1"/>
                </a:solidFill>
                <a:effectLst/>
                <a:latin typeface="Segoe UI" panose="020B0502040204020203" pitchFamily="34" charset="0"/>
              </a:rPr>
              <a:t>Discover how machines classify objects</a:t>
            </a:r>
          </a:p>
          <a:p>
            <a:pPr marL="457200" indent="-457200" algn="l">
              <a:buFont typeface="Arial" panose="020B0604020202020204" pitchFamily="34" charset="0"/>
              <a:buChar char="•"/>
            </a:pPr>
            <a:r>
              <a:rPr lang="en-US" b="0" i="0" dirty="0">
                <a:solidFill>
                  <a:schemeClr val="tx1"/>
                </a:solidFill>
                <a:effectLst/>
                <a:latin typeface="Segoe UI" panose="020B0502040204020203" pitchFamily="34" charset="0"/>
              </a:rPr>
              <a:t>Learn about artificial intelligence libraries</a:t>
            </a:r>
          </a:p>
          <a:p>
            <a:pPr marL="457200" indent="-457200" algn="l">
              <a:buFont typeface="Arial" panose="020B0604020202020204" pitchFamily="34" charset="0"/>
              <a:buChar char="•"/>
            </a:pPr>
            <a:r>
              <a:rPr lang="en-US" b="0" i="0" dirty="0">
                <a:solidFill>
                  <a:schemeClr val="tx1"/>
                </a:solidFill>
                <a:effectLst/>
                <a:latin typeface="Segoe UI" panose="020B0502040204020203" pitchFamily="34" charset="0"/>
              </a:rPr>
              <a:t>Install artificial intelligence libraries</a:t>
            </a:r>
          </a:p>
          <a:p>
            <a:pPr algn="l"/>
            <a:endParaRPr lang="en-US"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49432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394173-06C6-4C23-8DC2-EFEAE8C3996B}"/>
              </a:ext>
            </a:extLst>
          </p:cNvPr>
          <p:cNvSpPr txBox="1"/>
          <p:nvPr/>
        </p:nvSpPr>
        <p:spPr>
          <a:xfrm>
            <a:off x="442014" y="316468"/>
            <a:ext cx="11307971" cy="1107996"/>
          </a:xfrm>
          <a:prstGeom prst="rect">
            <a:avLst/>
          </a:prstGeom>
          <a:noFill/>
        </p:spPr>
        <p:txBody>
          <a:bodyPr wrap="square" lIns="0" tIns="0" rIns="0" bIns="0" rtlCol="0">
            <a:spAutoFit/>
          </a:bodyPr>
          <a:lstStyle/>
          <a:p>
            <a:pPr algn="l"/>
            <a:r>
              <a:rPr lang="en-US" sz="2400" b="1" dirty="0">
                <a:latin typeface="Segoe UI" panose="020B0502040204020203" pitchFamily="34" charset="0"/>
              </a:rPr>
              <a:t>STEP 4</a:t>
            </a:r>
          </a:p>
          <a:p>
            <a:r>
              <a:rPr lang="en-US" sz="2400" b="0" i="0" dirty="0">
                <a:effectLst/>
                <a:latin typeface="Segoe UI" panose="020B0502040204020203" pitchFamily="34" charset="0"/>
              </a:rPr>
              <a:t>At the upper-right and lower-left corners of Visual Studio, change the environment to the new Anaconda environment you created.</a:t>
            </a:r>
            <a:endParaRPr lang="en-IN" sz="2400" b="0" i="0" dirty="0">
              <a:effectLst/>
              <a:latin typeface="Segoe UI" panose="020B0502040204020203" pitchFamily="34" charset="0"/>
            </a:endParaRPr>
          </a:p>
        </p:txBody>
      </p:sp>
      <p:pic>
        <p:nvPicPr>
          <p:cNvPr id="6" name="Picture 5" descr="Graphical user interface, text&#10;&#10;Description automatically generated">
            <a:extLst>
              <a:ext uri="{FF2B5EF4-FFF2-40B4-BE49-F238E27FC236}">
                <a16:creationId xmlns:a16="http://schemas.microsoft.com/office/drawing/2014/main" id="{A9CCA155-631C-4288-BFFE-7ED69018957D}"/>
              </a:ext>
            </a:extLst>
          </p:cNvPr>
          <p:cNvPicPr>
            <a:picLocks noChangeAspect="1"/>
          </p:cNvPicPr>
          <p:nvPr/>
        </p:nvPicPr>
        <p:blipFill>
          <a:blip r:embed="rId3"/>
          <a:stretch>
            <a:fillRect/>
          </a:stretch>
        </p:blipFill>
        <p:spPr>
          <a:xfrm>
            <a:off x="442014" y="1516380"/>
            <a:ext cx="8244786" cy="3820084"/>
          </a:xfrm>
          <a:prstGeom prst="rect">
            <a:avLst/>
          </a:prstGeom>
        </p:spPr>
      </p:pic>
    </p:spTree>
    <p:extLst>
      <p:ext uri="{BB962C8B-B14F-4D97-AF65-F5344CB8AC3E}">
        <p14:creationId xmlns:p14="http://schemas.microsoft.com/office/powerpoint/2010/main" val="179313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3796" y="749808"/>
            <a:ext cx="9144000" cy="498598"/>
          </a:xfrm>
        </p:spPr>
        <p:txBody>
          <a:bodyPr/>
          <a:lstStyle/>
          <a:p>
            <a:pPr algn="l"/>
            <a:r>
              <a:rPr lang="en-US" b="1" i="0" cap="all" dirty="0">
                <a:solidFill>
                  <a:schemeClr val="tx1"/>
                </a:solidFill>
                <a:effectLst/>
                <a:latin typeface="Segoe UI" panose="020B0502040204020203" pitchFamily="34" charset="0"/>
              </a:rPr>
              <a:t>QUIZ TIME!!!</a:t>
            </a:r>
          </a:p>
        </p:txBody>
      </p:sp>
      <p:sp>
        <p:nvSpPr>
          <p:cNvPr id="3" name="Title 16">
            <a:extLst>
              <a:ext uri="{FF2B5EF4-FFF2-40B4-BE49-F238E27FC236}">
                <a16:creationId xmlns:a16="http://schemas.microsoft.com/office/drawing/2014/main" id="{08F20170-C984-4140-B354-AF3581D8E7DC}"/>
              </a:ext>
            </a:extLst>
          </p:cNvPr>
          <p:cNvSpPr txBox="1">
            <a:spLocks/>
          </p:cNvSpPr>
          <p:nvPr/>
        </p:nvSpPr>
        <p:spPr>
          <a:xfrm>
            <a:off x="653796" y="1359206"/>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IN" sz="2800" dirty="0">
                <a:solidFill>
                  <a:schemeClr val="tx1"/>
                </a:solidFill>
                <a:latin typeface="Segoe UI" panose="020B0502040204020203" pitchFamily="34" charset="0"/>
              </a:rPr>
              <a:t>https://forms.office.com/r/k5us7DP3Cy</a:t>
            </a:r>
          </a:p>
        </p:txBody>
      </p:sp>
      <p:pic>
        <p:nvPicPr>
          <p:cNvPr id="4" name="Picture 3" descr="Qr code&#10;&#10;Description automatically generated">
            <a:extLst>
              <a:ext uri="{FF2B5EF4-FFF2-40B4-BE49-F238E27FC236}">
                <a16:creationId xmlns:a16="http://schemas.microsoft.com/office/drawing/2014/main" id="{A7D6EA9C-A293-42FA-8984-E00F5DC1E2D7}"/>
              </a:ext>
            </a:extLst>
          </p:cNvPr>
          <p:cNvPicPr>
            <a:picLocks noChangeAspect="1"/>
          </p:cNvPicPr>
          <p:nvPr/>
        </p:nvPicPr>
        <p:blipFill>
          <a:blip r:embed="rId3"/>
          <a:stretch>
            <a:fillRect/>
          </a:stretch>
        </p:blipFill>
        <p:spPr>
          <a:xfrm>
            <a:off x="653796" y="1857804"/>
            <a:ext cx="3426714" cy="3426714"/>
          </a:xfrm>
          <a:prstGeom prst="rect">
            <a:avLst/>
          </a:prstGeom>
        </p:spPr>
      </p:pic>
    </p:spTree>
    <p:extLst>
      <p:ext uri="{BB962C8B-B14F-4D97-AF65-F5344CB8AC3E}">
        <p14:creationId xmlns:p14="http://schemas.microsoft.com/office/powerpoint/2010/main" val="78921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971677"/>
            <a:ext cx="9144000" cy="498598"/>
          </a:xfrm>
        </p:spPr>
        <p:txBody>
          <a:bodyPr/>
          <a:lstStyle/>
          <a:p>
            <a:r>
              <a:rPr lang="en-US" dirty="0"/>
              <a:t>THANK YOU SO MUCH!!!</a:t>
            </a:r>
          </a:p>
        </p:txBody>
      </p:sp>
    </p:spTree>
    <p:extLst>
      <p:ext uri="{BB962C8B-B14F-4D97-AF65-F5344CB8AC3E}">
        <p14:creationId xmlns:p14="http://schemas.microsoft.com/office/powerpoint/2010/main" val="74944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F5C32AA2-74EC-4599-8990-2B4707E1DF78}"/>
              </a:ext>
            </a:extLst>
          </p:cNvPr>
          <p:cNvSpPr txBox="1">
            <a:spLocks/>
          </p:cNvSpPr>
          <p:nvPr/>
        </p:nvSpPr>
        <p:spPr>
          <a:xfrm>
            <a:off x="586390" y="581025"/>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en-IN" b="1" i="0" dirty="0">
                <a:solidFill>
                  <a:schemeClr val="tx1"/>
                </a:solidFill>
                <a:effectLst/>
                <a:latin typeface="Segoe UI" panose="020B0502040204020203" pitchFamily="34" charset="0"/>
              </a:rPr>
              <a:t>Prerequisites</a:t>
            </a:r>
          </a:p>
        </p:txBody>
      </p:sp>
      <p:sp>
        <p:nvSpPr>
          <p:cNvPr id="5" name="Text Placeholder 5">
            <a:extLst>
              <a:ext uri="{FF2B5EF4-FFF2-40B4-BE49-F238E27FC236}">
                <a16:creationId xmlns:a16="http://schemas.microsoft.com/office/drawing/2014/main" id="{8621B79B-4FBA-47EC-823D-E585BCD30A1C}"/>
              </a:ext>
            </a:extLst>
          </p:cNvPr>
          <p:cNvSpPr txBox="1">
            <a:spLocks/>
          </p:cNvSpPr>
          <p:nvPr/>
        </p:nvSpPr>
        <p:spPr>
          <a:xfrm>
            <a:off x="586740" y="1518130"/>
            <a:ext cx="11018520" cy="94795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b="0" i="0" dirty="0">
                <a:solidFill>
                  <a:schemeClr val="tx1"/>
                </a:solidFill>
                <a:effectLst/>
                <a:latin typeface="Segoe UI" panose="020B0502040204020203" pitchFamily="34" charset="0"/>
              </a:rPr>
              <a:t>Ability to write and run basic Python programs</a:t>
            </a:r>
          </a:p>
          <a:p>
            <a:pPr marL="457200" indent="-457200" algn="l">
              <a:buFont typeface="Arial" panose="020B0604020202020204" pitchFamily="34" charset="0"/>
              <a:buChar char="•"/>
            </a:pPr>
            <a:r>
              <a:rPr lang="en-US" b="0" i="0" u="none" strike="noStrike" dirty="0">
                <a:solidFill>
                  <a:schemeClr val="tx1"/>
                </a:solidFill>
                <a:effectLst/>
                <a:latin typeface="Segoe UI" panose="020B0502040204020203" pitchFamily="34" charset="0"/>
              </a:rPr>
              <a:t>Visual Studio Code, with the Python extension installed</a:t>
            </a:r>
            <a:endParaRPr lang="en-US"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537210"/>
            <a:ext cx="9144000" cy="997196"/>
          </a:xfrm>
        </p:spPr>
        <p:txBody>
          <a:bodyPr/>
          <a:lstStyle/>
          <a:p>
            <a:pPr algn="l"/>
            <a:r>
              <a:rPr lang="en-US" b="1" i="0" cap="all" dirty="0">
                <a:solidFill>
                  <a:schemeClr val="tx1"/>
                </a:solidFill>
                <a:effectLst/>
                <a:latin typeface="Segoe UI" panose="020B0502040204020203" pitchFamily="34" charset="0"/>
              </a:rPr>
              <a:t>Artificial intelligence and space rock research</a:t>
            </a:r>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3035808"/>
            <a:ext cx="9144000" cy="498598"/>
          </a:xfrm>
        </p:spPr>
        <p:txBody>
          <a:bodyPr/>
          <a:lstStyle/>
          <a:p>
            <a:pPr algn="l"/>
            <a:r>
              <a:rPr lang="en-US" b="1" i="0" cap="all" dirty="0">
                <a:solidFill>
                  <a:schemeClr val="tx1"/>
                </a:solidFill>
                <a:effectLst/>
                <a:latin typeface="Segoe UI" panose="020B0502040204020203" pitchFamily="34" charset="0"/>
              </a:rPr>
              <a:t>Space rock types and features</a:t>
            </a:r>
          </a:p>
        </p:txBody>
      </p:sp>
    </p:spTree>
    <p:extLst>
      <p:ext uri="{BB962C8B-B14F-4D97-AF65-F5344CB8AC3E}">
        <p14:creationId xmlns:p14="http://schemas.microsoft.com/office/powerpoint/2010/main" val="238472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3035808"/>
            <a:ext cx="9144000" cy="498598"/>
          </a:xfrm>
        </p:spPr>
        <p:txBody>
          <a:bodyPr/>
          <a:lstStyle/>
          <a:p>
            <a:pPr algn="l"/>
            <a:r>
              <a:rPr lang="en-US" b="1" i="0" dirty="0">
                <a:solidFill>
                  <a:schemeClr val="tx1"/>
                </a:solidFill>
                <a:effectLst/>
                <a:latin typeface="Segoe UI" panose="020B0502040204020203" pitchFamily="34" charset="0"/>
              </a:rPr>
              <a:t>Moon rocks: Dissect the Moon</a:t>
            </a:r>
          </a:p>
        </p:txBody>
      </p:sp>
    </p:spTree>
    <p:extLst>
      <p:ext uri="{BB962C8B-B14F-4D97-AF65-F5344CB8AC3E}">
        <p14:creationId xmlns:p14="http://schemas.microsoft.com/office/powerpoint/2010/main" val="71838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86895" y="428982"/>
            <a:ext cx="10464974" cy="1107996"/>
          </a:xfrm>
        </p:spPr>
        <p:txBody>
          <a:bodyPr wrap="square" anchor="ctr">
            <a:normAutofit/>
          </a:bodyPr>
          <a:lstStyle/>
          <a:p>
            <a:pPr algn="ctr">
              <a:lnSpc>
                <a:spcPct val="90000"/>
              </a:lnSpc>
            </a:pPr>
            <a:r>
              <a:rPr lang="en-US" b="1" i="0" cap="all" dirty="0">
                <a:effectLst/>
                <a:latin typeface="+mn-lt"/>
              </a:rPr>
              <a:t>Basalt rock: Dig into a Moon crater</a:t>
            </a:r>
          </a:p>
        </p:txBody>
      </p:sp>
      <p:pic>
        <p:nvPicPr>
          <p:cNvPr id="1026" name="Picture 2" descr="A photo of a piece of basalt rock on a flat surface.">
            <a:extLst>
              <a:ext uri="{FF2B5EF4-FFF2-40B4-BE49-F238E27FC236}">
                <a16:creationId xmlns:a16="http://schemas.microsoft.com/office/drawing/2014/main" id="{AFC0ED3C-3872-45A3-8DB5-5DD39BA89E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02" r="7947" b="-1"/>
          <a:stretch/>
        </p:blipFill>
        <p:spPr bwMode="auto">
          <a:xfrm>
            <a:off x="7294687" y="2001426"/>
            <a:ext cx="3857182" cy="3857176"/>
          </a:xfrm>
          <a:prstGeom prst="rect">
            <a:avLst/>
          </a:prstGeom>
          <a:solidFill>
            <a:srgbClr val="FFFFFF"/>
          </a:solidFill>
        </p:spPr>
      </p:pic>
      <p:pic>
        <p:nvPicPr>
          <p:cNvPr id="1030" name="Picture 6" descr="A photo of two pieces of basalt rock on a flat surface.">
            <a:extLst>
              <a:ext uri="{FF2B5EF4-FFF2-40B4-BE49-F238E27FC236}">
                <a16:creationId xmlns:a16="http://schemas.microsoft.com/office/drawing/2014/main" id="{D78477FF-B869-47CC-A0DB-8A7D312C7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55" y="1960972"/>
            <a:ext cx="5890654" cy="389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837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photo of a piece of highland rock on a transparent background.">
            <a:extLst>
              <a:ext uri="{FF2B5EF4-FFF2-40B4-BE49-F238E27FC236}">
                <a16:creationId xmlns:a16="http://schemas.microsoft.com/office/drawing/2014/main" id="{CE909B70-191B-498A-9D90-88A6CBA42B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1380" y="1488162"/>
            <a:ext cx="3694746" cy="4604028"/>
          </a:xfrm>
          <a:prstGeom prst="rect">
            <a:avLst/>
          </a:prstGeom>
          <a:solidFill>
            <a:srgbClr val="FFFFFF"/>
          </a:solidFill>
        </p:spPr>
      </p:pic>
      <p:sp>
        <p:nvSpPr>
          <p:cNvPr id="6" name="Title 16">
            <a:extLst>
              <a:ext uri="{FF2B5EF4-FFF2-40B4-BE49-F238E27FC236}">
                <a16:creationId xmlns:a16="http://schemas.microsoft.com/office/drawing/2014/main" id="{5BFA7769-2D7B-4B3B-B19F-3955B298541B}"/>
              </a:ext>
            </a:extLst>
          </p:cNvPr>
          <p:cNvSpPr txBox="1">
            <a:spLocks/>
          </p:cNvSpPr>
          <p:nvPr/>
        </p:nvSpPr>
        <p:spPr>
          <a:xfrm>
            <a:off x="1305107" y="295632"/>
            <a:ext cx="9984915" cy="1107996"/>
          </a:xfrm>
          <a:prstGeom prst="rect">
            <a:avLst/>
          </a:prstGeom>
        </p:spPr>
        <p:txBody>
          <a:bodyPr vert="horz" wrap="square" lIns="0" tIns="0" rIns="0" bIns="0" rtlCol="0" anchor="ctr" anchorCtr="0">
            <a:no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algn="ctr">
              <a:lnSpc>
                <a:spcPct val="90000"/>
              </a:lnSpc>
            </a:pPr>
            <a:r>
              <a:rPr lang="en-US" b="1" cap="all" dirty="0">
                <a:latin typeface="+mn-lt"/>
              </a:rPr>
              <a:t>Highland rock: Brush the Moon's crust</a:t>
            </a:r>
          </a:p>
        </p:txBody>
      </p:sp>
      <p:pic>
        <p:nvPicPr>
          <p:cNvPr id="2052" name="Picture 4" descr="A photo of a piece of highland rock on a flat surface. The rock is positioned next to a ruler. The ruler shows the approximate size for the rock as three and one-half inches. Another numerical measurement on the ruler reads zero apostrophe 6 1 9 0 9.">
            <a:extLst>
              <a:ext uri="{FF2B5EF4-FFF2-40B4-BE49-F238E27FC236}">
                <a16:creationId xmlns:a16="http://schemas.microsoft.com/office/drawing/2014/main" id="{A112DA3C-8713-47A1-94C2-D8C134251C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4474" y="1488162"/>
            <a:ext cx="5822178" cy="460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507436"/>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1" ma:contentTypeDescription="Create a new document." ma:contentTypeScope="" ma:versionID="3b2d44ca5048579e68def267eed691f6">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16f60377df13c2fc7fb6cf239c3a9bc5"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http://www.w3.org/XML/1998/namespace"/>
    <ds:schemaRef ds:uri="http://purl.org/dc/terms/"/>
    <ds:schemaRef ds:uri="http://schemas.microsoft.com/office/infopath/2007/PartnerControls"/>
    <ds:schemaRef ds:uri="965de625-df5b-42e9-a277-2113da4f1195"/>
    <ds:schemaRef ds:uri="dcf5ddc1-fb1d-440f-849a-6450bddbaed7"/>
    <ds:schemaRef ds:uri="6d3b3f7c-4b71-40c9-8fff-4f7fb96ddea0"/>
  </ds:schemaRefs>
</ds:datastoreItem>
</file>

<file path=customXml/itemProps2.xml><?xml version="1.0" encoding="utf-8"?>
<ds:datastoreItem xmlns:ds="http://schemas.openxmlformats.org/officeDocument/2006/customXml" ds:itemID="{A366B270-4702-4D75-BCA1-56BFAC466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1709</TotalTime>
  <Words>5335</Words>
  <Application>Microsoft Office PowerPoint</Application>
  <PresentationFormat>Widescreen</PresentationFormat>
  <Paragraphs>366</Paragraphs>
  <Slides>32</Slides>
  <Notes>32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Consolas</vt:lpstr>
      <vt:lpstr>Segoe UI</vt:lpstr>
      <vt:lpstr>Segoe UI Light</vt:lpstr>
      <vt:lpstr>Segoe UI Semibold</vt:lpstr>
      <vt:lpstr>Segoe UI Semilight</vt:lpstr>
      <vt:lpstr>SFMono-Regular</vt:lpstr>
      <vt:lpstr>Wingdings</vt:lpstr>
      <vt:lpstr>WHITE TEMPLATE</vt:lpstr>
      <vt:lpstr>SOFT BLACK TEMPLATE</vt:lpstr>
      <vt:lpstr>Classify space rocks by using Python and artificial intelligence</vt:lpstr>
      <vt:lpstr>Module 2:   Prepare to research space rocks by using artificial intelligence Learn about the scientific research of space rocks and how artificial intelligence can enhance this study. </vt:lpstr>
      <vt:lpstr>Learning objectives</vt:lpstr>
      <vt:lpstr>PowerPoint Presentation</vt:lpstr>
      <vt:lpstr>Artificial intelligence and space rock research</vt:lpstr>
      <vt:lpstr>Space rock types and features</vt:lpstr>
      <vt:lpstr>Moon rocks: Dissect the Moon</vt:lpstr>
      <vt:lpstr>Basalt rock: Dig into a Moon crater</vt:lpstr>
      <vt:lpstr>PowerPoint Presentation</vt:lpstr>
      <vt:lpstr>Exercise: Classify a Moon rock</vt:lpstr>
      <vt:lpstr>This picture shows a basalt rock.</vt:lpstr>
      <vt:lpstr>Classify space rocks like a human</vt:lpstr>
      <vt:lpstr>Step 1: Extract features</vt:lpstr>
      <vt:lpstr>PowerPoint Presentation</vt:lpstr>
      <vt:lpstr>Step 2: Find relationships</vt:lpstr>
      <vt:lpstr>Step 3: Classify types</vt:lpstr>
      <vt:lpstr>Classify space rocks by using artificial intelligence</vt:lpstr>
      <vt:lpstr>Step 0: Get data  Step 1: Extract features  Step 2: Find associations  Step 3: Predict types</vt:lpstr>
      <vt:lpstr>Common Python libraries for AI projects</vt:lpstr>
      <vt:lpstr>Exercise - Download Python AI libraries</vt:lpstr>
      <vt:lpstr>Download Anaconda</vt:lpstr>
      <vt:lpstr>Use Anaconda to install AI libraries</vt:lpstr>
      <vt:lpstr>PowerPoint Presentation</vt:lpstr>
      <vt:lpstr>PowerPoint Presentation</vt:lpstr>
      <vt:lpstr>Install torchvision package</vt:lpstr>
      <vt:lpstr>PowerPoint Presentation</vt:lpstr>
      <vt:lpstr>Create project folder and Jupyter Notebook file</vt:lpstr>
      <vt:lpstr>PowerPoint Presentation</vt:lpstr>
      <vt:lpstr>PowerPoint Presentation</vt:lpstr>
      <vt:lpstr>PowerPoint Presentation</vt:lpstr>
      <vt:lpstr>QUIZ TIME!!!</vt:lpstr>
      <vt:lpstr>THANK YOU SO MUCH!!!</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Abhigya Verma</cp:lastModifiedBy>
  <cp:revision>120</cp:revision>
  <dcterms:created xsi:type="dcterms:W3CDTF">2019-03-28T18:40:02Z</dcterms:created>
  <dcterms:modified xsi:type="dcterms:W3CDTF">2021-09-07T06:11:07Z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